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76" r:id="rId2"/>
    <p:sldId id="378" r:id="rId3"/>
    <p:sldId id="943" r:id="rId4"/>
    <p:sldId id="379" r:id="rId5"/>
    <p:sldId id="380" r:id="rId6"/>
    <p:sldId id="381" r:id="rId7"/>
    <p:sldId id="382" r:id="rId8"/>
    <p:sldId id="946" r:id="rId9"/>
    <p:sldId id="949" r:id="rId10"/>
    <p:sldId id="947" r:id="rId11"/>
    <p:sldId id="948" r:id="rId12"/>
    <p:sldId id="383" r:id="rId13"/>
    <p:sldId id="384" r:id="rId14"/>
    <p:sldId id="404" r:id="rId15"/>
    <p:sldId id="385" r:id="rId16"/>
    <p:sldId id="377" r:id="rId17"/>
    <p:sldId id="386" r:id="rId18"/>
    <p:sldId id="387" r:id="rId19"/>
    <p:sldId id="389" r:id="rId20"/>
    <p:sldId id="388" r:id="rId21"/>
    <p:sldId id="390" r:id="rId22"/>
    <p:sldId id="391" r:id="rId23"/>
    <p:sldId id="405" r:id="rId24"/>
    <p:sldId id="392" r:id="rId25"/>
    <p:sldId id="393" r:id="rId26"/>
    <p:sldId id="399" r:id="rId27"/>
    <p:sldId id="395" r:id="rId28"/>
    <p:sldId id="406" r:id="rId29"/>
    <p:sldId id="396" r:id="rId30"/>
    <p:sldId id="407" r:id="rId31"/>
    <p:sldId id="397" r:id="rId32"/>
    <p:sldId id="398" r:id="rId33"/>
    <p:sldId id="400" r:id="rId34"/>
    <p:sldId id="403" r:id="rId35"/>
    <p:sldId id="401" r:id="rId36"/>
    <p:sldId id="944" r:id="rId37"/>
    <p:sldId id="409" r:id="rId38"/>
    <p:sldId id="410" r:id="rId39"/>
    <p:sldId id="411" r:id="rId40"/>
    <p:sldId id="412" r:id="rId41"/>
    <p:sldId id="413" r:id="rId42"/>
    <p:sldId id="414" r:id="rId43"/>
    <p:sldId id="416" r:id="rId44"/>
    <p:sldId id="417" r:id="rId45"/>
    <p:sldId id="937" r:id="rId46"/>
    <p:sldId id="938" r:id="rId47"/>
    <p:sldId id="415" r:id="rId48"/>
    <p:sldId id="939" r:id="rId49"/>
    <p:sldId id="940" r:id="rId50"/>
    <p:sldId id="941" r:id="rId51"/>
    <p:sldId id="942"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77942E4D-44FA-4853-8CF7-938F2AED9C5E}">
          <p14:sldIdLst>
            <p14:sldId id="376"/>
            <p14:sldId id="378"/>
            <p14:sldId id="943"/>
            <p14:sldId id="379"/>
            <p14:sldId id="380"/>
            <p14:sldId id="381"/>
            <p14:sldId id="382"/>
            <p14:sldId id="946"/>
            <p14:sldId id="949"/>
            <p14:sldId id="947"/>
            <p14:sldId id="948"/>
            <p14:sldId id="383"/>
            <p14:sldId id="384"/>
            <p14:sldId id="404"/>
            <p14:sldId id="385"/>
            <p14:sldId id="377"/>
            <p14:sldId id="386"/>
            <p14:sldId id="387"/>
            <p14:sldId id="389"/>
            <p14:sldId id="388"/>
            <p14:sldId id="390"/>
            <p14:sldId id="391"/>
            <p14:sldId id="405"/>
            <p14:sldId id="392"/>
            <p14:sldId id="393"/>
            <p14:sldId id="399"/>
            <p14:sldId id="395"/>
            <p14:sldId id="406"/>
            <p14:sldId id="396"/>
            <p14:sldId id="407"/>
            <p14:sldId id="397"/>
            <p14:sldId id="398"/>
            <p14:sldId id="400"/>
            <p14:sldId id="403"/>
            <p14:sldId id="401"/>
            <p14:sldId id="944"/>
            <p14:sldId id="409"/>
            <p14:sldId id="410"/>
            <p14:sldId id="411"/>
            <p14:sldId id="412"/>
            <p14:sldId id="413"/>
            <p14:sldId id="414"/>
            <p14:sldId id="416"/>
            <p14:sldId id="417"/>
            <p14:sldId id="937"/>
            <p14:sldId id="938"/>
            <p14:sldId id="415"/>
            <p14:sldId id="939"/>
            <p14:sldId id="940"/>
            <p14:sldId id="941"/>
            <p14:sldId id="9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80"/>
    <a:srgbClr val="996633"/>
    <a:srgbClr val="D8E9D3"/>
    <a:srgbClr val="A5AEA3"/>
    <a:srgbClr val="D8D8D8"/>
    <a:srgbClr val="949494"/>
    <a:srgbClr val="FFFFFF"/>
    <a:srgbClr val="FFC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12" autoAdjust="0"/>
    <p:restoredTop sz="90216" autoAdjust="0"/>
  </p:normalViewPr>
  <p:slideViewPr>
    <p:cSldViewPr>
      <p:cViewPr varScale="1">
        <p:scale>
          <a:sx n="117" d="100"/>
          <a:sy n="117" d="100"/>
        </p:scale>
        <p:origin x="13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3653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Input: Single Image</a:t>
            </a:r>
          </a:p>
          <a:p>
            <a:r>
              <a:rPr lang="en-US" dirty="0"/>
              <a:t>, Or take top K proposals per image?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4228008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Problem: Object detectors often output many overlapping detections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363927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Bounding box regression: transform each region proposal with learnable parameters </a:t>
                </a:r>
                <a:r>
                  <a:rPr lang="en-US" b="0" i="0">
                    <a:latin typeface="Cambria Math" panose="02040503050406030204" pitchFamily="18" charset="0"/>
                  </a:rPr>
                  <a:t>(𝑡_𝑥,𝑡_𝑦,𝑡_ℎ,𝑡_𝑤)</a:t>
                </a:r>
                <a:r>
                  <a:rPr lang="en-US" dirty="0"/>
                  <a:t> into a better bounding box</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11593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Jointly train with 4 losses:</a:t>
            </a:r>
          </a:p>
          <a:p>
            <a:pPr lvl="1"/>
            <a:r>
              <a:rPr lang="en-US" dirty="0"/>
              <a:t>1. RPN classification: anchor box is object / not an object</a:t>
            </a:r>
          </a:p>
          <a:p>
            <a:pPr lvl="1"/>
            <a:r>
              <a:rPr lang="en-US" dirty="0"/>
              <a:t>2. RPN regression: predict transform from anchor box to proposal box</a:t>
            </a:r>
          </a:p>
          <a:p>
            <a:pPr lvl="1"/>
            <a:r>
              <a:rPr lang="en-US" dirty="0"/>
              <a:t>3. Object classification: classify proposals as background / object class</a:t>
            </a:r>
          </a:p>
          <a:p>
            <a:pPr lvl="1"/>
            <a:r>
              <a:rPr lang="en-US" dirty="0"/>
              <a:t>4. Object regression: predict transform from proposal box to object box</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51818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only care about pixels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18946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0000"/>
                </a:solidFill>
                <a:latin typeface="Calibri" panose="020F0502020204030204" pitchFamily="34" charset="0"/>
              </a:rPr>
              <a:t>Not</a:t>
            </a:r>
          </a:p>
          <a:p>
            <a:pPr algn="l"/>
            <a:r>
              <a:rPr lang="en-US" sz="1800" b="0" i="0" u="none" strike="noStrike" baseline="0" dirty="0">
                <a:solidFill>
                  <a:srgbClr val="FF0000"/>
                </a:solidFill>
                <a:latin typeface="Calibri" panose="020F0502020204030204" pitchFamily="34" charset="0"/>
              </a:rPr>
              <a:t>reusing shared features</a:t>
            </a:r>
          </a:p>
          <a:p>
            <a:pPr algn="l"/>
            <a:r>
              <a:rPr lang="en-US" sz="1800" b="0" i="0" u="none" strike="noStrike" baseline="0" dirty="0">
                <a:solidFill>
                  <a:srgbClr val="FF0000"/>
                </a:solidFill>
                <a:latin typeface="Calibri" panose="020F0502020204030204" pitchFamily="34" charset="0"/>
              </a:rPr>
              <a:t>between overlapping patches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95621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t>
            </a:r>
            <a:r>
              <a:rPr lang="en-US" dirty="0" err="1"/>
              <a:t>ResNet</a:t>
            </a:r>
            <a:r>
              <a:rPr lang="en-US" dirty="0"/>
              <a:t> stem aggressively</a:t>
            </a:r>
          </a:p>
          <a:p>
            <a:r>
              <a:rPr lang="en-US" dirty="0" err="1"/>
              <a:t>downsamples</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318789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per-pixel labels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47</a:t>
            </a:fld>
            <a:endParaRPr lang="en-US" altLang="zh-CN"/>
          </a:p>
        </p:txBody>
      </p:sp>
    </p:spTree>
    <p:extLst>
      <p:ext uri="{BB962C8B-B14F-4D97-AF65-F5344CB8AC3E}">
        <p14:creationId xmlns:p14="http://schemas.microsoft.com/office/powerpoint/2010/main" val="185646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1" fontAlgn="base" hangingPunct="1">
        <a:spcBef>
          <a:spcPct val="0"/>
        </a:spcBef>
        <a:spcAft>
          <a:spcPct val="0"/>
        </a:spcAft>
        <a:defRPr sz="40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0.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3.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0.png"/><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0.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tiff"/></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9C22-43DB-4CF1-9478-5B5914CD68E3}"/>
              </a:ext>
            </a:extLst>
          </p:cNvPr>
          <p:cNvSpPr>
            <a:spLocks noGrp="1"/>
          </p:cNvSpPr>
          <p:nvPr>
            <p:ph type="ctrTitle"/>
          </p:nvPr>
        </p:nvSpPr>
        <p:spPr/>
        <p:txBody>
          <a:bodyPr/>
          <a:lstStyle/>
          <a:p>
            <a:r>
              <a:rPr lang="en-US" dirty="0"/>
              <a:t>L4.2 Object Detection and Segmentation</a:t>
            </a:r>
            <a:endParaRPr lang="en-SE" dirty="0"/>
          </a:p>
        </p:txBody>
      </p:sp>
      <p:sp>
        <p:nvSpPr>
          <p:cNvPr id="3" name="Subtitle 2">
            <a:extLst>
              <a:ext uri="{FF2B5EF4-FFF2-40B4-BE49-F238E27FC236}">
                <a16:creationId xmlns:a16="http://schemas.microsoft.com/office/drawing/2014/main" id="{DF4F0A68-9DF3-4C69-98DF-06276D6EC073}"/>
              </a:ext>
            </a:extLst>
          </p:cNvPr>
          <p:cNvSpPr>
            <a:spLocks noGrp="1"/>
          </p:cNvSpPr>
          <p:nvPr>
            <p:ph type="subTitle" idx="1"/>
          </p:nvPr>
        </p:nvSpPr>
        <p:spPr/>
        <p:txBody>
          <a:bodyPr/>
          <a:lstStyle/>
          <a:p>
            <a:r>
              <a:rPr lang="en-US"/>
              <a:t>Zonghua </a:t>
            </a:r>
            <a:r>
              <a:rPr lang="en-US" dirty="0"/>
              <a:t>Gu 2021</a:t>
            </a:r>
            <a:endParaRPr lang="en-SE" dirty="0"/>
          </a:p>
        </p:txBody>
      </p:sp>
      <p:sp>
        <p:nvSpPr>
          <p:cNvPr id="4" name="Slide Number Placeholder 3">
            <a:extLst>
              <a:ext uri="{FF2B5EF4-FFF2-40B4-BE49-F238E27FC236}">
                <a16:creationId xmlns:a16="http://schemas.microsoft.com/office/drawing/2014/main" id="{4B263021-74D3-4F09-91B6-CABEF5EC6ED7}"/>
              </a:ext>
            </a:extLst>
          </p:cNvPr>
          <p:cNvSpPr>
            <a:spLocks noGrp="1"/>
          </p:cNvSpPr>
          <p:nvPr>
            <p:ph type="sldNum" sz="quarter" idx="12"/>
          </p:nvPr>
        </p:nvSpPr>
        <p:spPr/>
        <p:txBody>
          <a:bodyPr/>
          <a:lstStyle/>
          <a:p>
            <a:pPr>
              <a:defRPr/>
            </a:pPr>
            <a:fld id="{D5C03966-D6FD-4DDD-A95C-2C7993E51B97}" type="slidenum">
              <a:rPr lang="en-US" altLang="zh-CN" smtClean="0"/>
              <a:pPr>
                <a:defRPr/>
              </a:pPr>
              <a:t>1</a:t>
            </a:fld>
            <a:endParaRPr lang="en-US" altLang="zh-CN"/>
          </a:p>
        </p:txBody>
      </p:sp>
      <p:pic>
        <p:nvPicPr>
          <p:cNvPr id="5" name="Picture 4">
            <a:extLst>
              <a:ext uri="{FF2B5EF4-FFF2-40B4-BE49-F238E27FC236}">
                <a16:creationId xmlns:a16="http://schemas.microsoft.com/office/drawing/2014/main" id="{F1B097B7-E0BA-47A6-B048-018FD9D461CF}"/>
              </a:ext>
            </a:extLst>
          </p:cNvPr>
          <p:cNvPicPr>
            <a:picLocks noChangeAspect="1"/>
          </p:cNvPicPr>
          <p:nvPr/>
        </p:nvPicPr>
        <p:blipFill>
          <a:blip r:embed="rId2"/>
          <a:stretch>
            <a:fillRect/>
          </a:stretch>
        </p:blipFill>
        <p:spPr>
          <a:xfrm>
            <a:off x="4925211" y="4547579"/>
            <a:ext cx="2604304" cy="1905314"/>
          </a:xfrm>
          <a:prstGeom prst="rect">
            <a:avLst/>
          </a:prstGeom>
        </p:spPr>
      </p:pic>
      <p:pic>
        <p:nvPicPr>
          <p:cNvPr id="7" name="Picture 6">
            <a:extLst>
              <a:ext uri="{FF2B5EF4-FFF2-40B4-BE49-F238E27FC236}">
                <a16:creationId xmlns:a16="http://schemas.microsoft.com/office/drawing/2014/main" id="{33E49E3B-5608-4326-97AA-9331291C33BA}"/>
              </a:ext>
            </a:extLst>
          </p:cNvPr>
          <p:cNvPicPr>
            <a:picLocks noChangeAspect="1"/>
          </p:cNvPicPr>
          <p:nvPr/>
        </p:nvPicPr>
        <p:blipFill>
          <a:blip r:embed="rId3"/>
          <a:stretch>
            <a:fillRect/>
          </a:stretch>
        </p:blipFill>
        <p:spPr>
          <a:xfrm>
            <a:off x="1934380" y="4547579"/>
            <a:ext cx="2773815" cy="1905314"/>
          </a:xfrm>
          <a:prstGeom prst="rect">
            <a:avLst/>
          </a:prstGeom>
        </p:spPr>
      </p:pic>
      <p:sp>
        <p:nvSpPr>
          <p:cNvPr id="9" name="TextBox 8">
            <a:extLst>
              <a:ext uri="{FF2B5EF4-FFF2-40B4-BE49-F238E27FC236}">
                <a16:creationId xmlns:a16="http://schemas.microsoft.com/office/drawing/2014/main" id="{9EE0077E-01C1-4257-8EA0-F614C1ED0640}"/>
              </a:ext>
            </a:extLst>
          </p:cNvPr>
          <p:cNvSpPr txBox="1"/>
          <p:nvPr/>
        </p:nvSpPr>
        <p:spPr>
          <a:xfrm>
            <a:off x="2279171" y="6594516"/>
            <a:ext cx="5292080" cy="253916"/>
          </a:xfrm>
          <a:prstGeom prst="rect">
            <a:avLst/>
          </a:prstGeom>
          <a:noFill/>
        </p:spPr>
        <p:txBody>
          <a:bodyPr wrap="square">
            <a:spAutoFit/>
          </a:bodyPr>
          <a:lstStyle/>
          <a:p>
            <a:pPr algn="l"/>
            <a:r>
              <a:rPr lang="en-US" sz="1050" b="0" i="0" dirty="0">
                <a:solidFill>
                  <a:srgbClr val="111111"/>
                </a:solidFill>
                <a:effectLst/>
                <a:latin typeface="Roboto"/>
              </a:rPr>
              <a:t>Acknowledgement: Based EECS 498 Deep Learning for Computer Vision, U Michigan</a:t>
            </a:r>
          </a:p>
        </p:txBody>
      </p:sp>
    </p:spTree>
    <p:extLst>
      <p:ext uri="{BB962C8B-B14F-4D97-AF65-F5344CB8AC3E}">
        <p14:creationId xmlns:p14="http://schemas.microsoft.com/office/powerpoint/2010/main" val="147044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EAB3-AA48-469E-82B3-BD6B27A3B608}"/>
              </a:ext>
            </a:extLst>
          </p:cNvPr>
          <p:cNvSpPr>
            <a:spLocks noGrp="1"/>
          </p:cNvSpPr>
          <p:nvPr>
            <p:ph type="title"/>
          </p:nvPr>
        </p:nvSpPr>
        <p:spPr>
          <a:xfrm>
            <a:off x="457200" y="127766"/>
            <a:ext cx="8229600" cy="868362"/>
          </a:xfrm>
        </p:spPr>
        <p:txBody>
          <a:bodyPr/>
          <a:lstStyle/>
          <a:p>
            <a:r>
              <a:rPr lang="en-US" sz="3600" dirty="0"/>
              <a:t>FC-to-CONV Conversion Applied</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B276F-6234-4920-9C72-A36EB60E6864}"/>
                  </a:ext>
                </a:extLst>
              </p:cNvPr>
              <p:cNvSpPr>
                <a:spLocks noGrp="1"/>
              </p:cNvSpPr>
              <p:nvPr>
                <p:ph idx="1"/>
              </p:nvPr>
            </p:nvSpPr>
            <p:spPr>
              <a:xfrm>
                <a:off x="186206" y="1051100"/>
                <a:ext cx="8507288" cy="2142645"/>
              </a:xfrm>
            </p:spPr>
            <p:txBody>
              <a:bodyPr>
                <a:normAutofit fontScale="70000" lnSpcReduction="20000"/>
              </a:bodyPr>
              <a:lstStyle/>
              <a:p>
                <a:r>
                  <a:rPr lang="en-US" sz="3400" dirty="0"/>
                  <a:t>Recall: at each CONV layer, each filter implicitly has the same depth as its input volume, and the number of filters implicitly equals the depth of its output volume</a:t>
                </a:r>
              </a:p>
              <a:p>
                <a:pPr lvl="1"/>
                <a:r>
                  <a:rPr lang="en-US" sz="3500" dirty="0"/>
                  <a:t>e.g., layer C2 has </a:t>
                </a:r>
                <a14:m>
                  <m:oMath xmlns:m="http://schemas.openxmlformats.org/officeDocument/2006/math">
                    <m:r>
                      <a:rPr lang="en-US" sz="3500" b="0" i="1" dirty="0" smtClean="0">
                        <a:latin typeface="Cambria Math" panose="02040503050406030204" pitchFamily="18" charset="0"/>
                      </a:rPr>
                      <m:t>120</m:t>
                    </m:r>
                  </m:oMath>
                </a14:m>
                <a:r>
                  <a:rPr lang="en-US" sz="3500" b="0" i="1" dirty="0">
                    <a:latin typeface="Cambria Math" panose="02040503050406030204" pitchFamily="18" charset="0"/>
                  </a:rPr>
                  <a:t> </a:t>
                </a:r>
                <a14:m>
                  <m:oMath xmlns:m="http://schemas.openxmlformats.org/officeDocument/2006/math">
                    <m:r>
                      <a:rPr lang="en-US" sz="3500" i="1">
                        <a:solidFill>
                          <a:prstClr val="black"/>
                        </a:solidFill>
                        <a:latin typeface="Cambria Math" charset="0"/>
                      </a:rPr>
                      <m:t>5</m:t>
                    </m:r>
                    <m:r>
                      <a:rPr lang="en-US" sz="3500" i="1" smtClean="0">
                        <a:solidFill>
                          <a:prstClr val="black"/>
                        </a:solidFill>
                        <a:latin typeface="Cambria Math" charset="0"/>
                      </a:rPr>
                      <m:t>×</m:t>
                    </m:r>
                    <m:r>
                      <a:rPr lang="en-US" sz="3500" i="1">
                        <a:solidFill>
                          <a:prstClr val="black"/>
                        </a:solidFill>
                        <a:latin typeface="Cambria Math" charset="0"/>
                      </a:rPr>
                      <m:t>5×</m:t>
                    </m:r>
                    <m:r>
                      <a:rPr lang="en-US" sz="3500" b="0" i="1" smtClean="0">
                        <a:solidFill>
                          <a:prstClr val="black"/>
                        </a:solidFill>
                        <a:latin typeface="Cambria Math" panose="02040503050406030204" pitchFamily="18" charset="0"/>
                      </a:rPr>
                      <m:t>16</m:t>
                    </m:r>
                  </m:oMath>
                </a14:m>
                <a:r>
                  <a:rPr lang="en-US" sz="3500" dirty="0">
                    <a:solidFill>
                      <a:prstClr val="black"/>
                    </a:solidFill>
                    <a:latin typeface="Calibri" panose="020F0502020204030204"/>
                  </a:rPr>
                  <a:t> filters; </a:t>
                </a:r>
                <a:r>
                  <a:rPr lang="en-US" sz="3500" dirty="0"/>
                  <a:t>layer C3 has </a:t>
                </a:r>
                <a14:m>
                  <m:oMath xmlns:m="http://schemas.openxmlformats.org/officeDocument/2006/math">
                    <m:r>
                      <a:rPr lang="en-US" sz="3500" b="0" i="0" dirty="0" smtClean="0">
                        <a:latin typeface="Cambria Math" panose="02040503050406030204" pitchFamily="18" charset="0"/>
                      </a:rPr>
                      <m:t>8</m:t>
                    </m:r>
                    <m:r>
                      <a:rPr lang="en-US" sz="3500" i="1" dirty="0">
                        <a:latin typeface="Cambria Math" panose="02040503050406030204" pitchFamily="18" charset="0"/>
                      </a:rPr>
                      <m:t>4</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120</m:t>
                    </m:r>
                  </m:oMath>
                </a14:m>
                <a:r>
                  <a:rPr lang="en-US" sz="3500" dirty="0">
                    <a:solidFill>
                      <a:prstClr val="black"/>
                    </a:solidFill>
                    <a:latin typeface="Calibri" panose="020F0502020204030204"/>
                  </a:rPr>
                  <a:t> filters; </a:t>
                </a:r>
                <a:r>
                  <a:rPr lang="en-US" sz="3500" dirty="0"/>
                  <a:t>layer C4 has </a:t>
                </a:r>
                <a14:m>
                  <m:oMath xmlns:m="http://schemas.openxmlformats.org/officeDocument/2006/math">
                    <m:r>
                      <a:rPr lang="en-US" sz="3500" b="0" i="1" dirty="0" smtClean="0">
                        <a:latin typeface="Cambria Math" panose="02040503050406030204" pitchFamily="18" charset="0"/>
                      </a:rPr>
                      <m:t>10</m:t>
                    </m:r>
                  </m:oMath>
                </a14:m>
                <a:r>
                  <a:rPr lang="en-US" sz="3500" i="1" dirty="0">
                    <a:latin typeface="Cambria Math" panose="02040503050406030204" pitchFamily="18" charset="0"/>
                  </a:rPr>
                  <a:t> </a:t>
                </a:r>
                <a14:m>
                  <m:oMath xmlns:m="http://schemas.openxmlformats.org/officeDocument/2006/math">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1</m:t>
                    </m:r>
                    <m:r>
                      <a:rPr lang="en-US" sz="3500" i="1">
                        <a:solidFill>
                          <a:prstClr val="black"/>
                        </a:solidFill>
                        <a:latin typeface="Cambria Math" charset="0"/>
                      </a:rPr>
                      <m:t>×</m:t>
                    </m:r>
                    <m:r>
                      <a:rPr lang="en-US" sz="3500" b="0" i="1" smtClean="0">
                        <a:solidFill>
                          <a:prstClr val="black"/>
                        </a:solidFill>
                        <a:latin typeface="Cambria Math" panose="02040503050406030204" pitchFamily="18" charset="0"/>
                      </a:rPr>
                      <m:t>84</m:t>
                    </m:r>
                  </m:oMath>
                </a14:m>
                <a:r>
                  <a:rPr lang="en-US" sz="3500" dirty="0">
                    <a:solidFill>
                      <a:prstClr val="black"/>
                    </a:solidFill>
                    <a:latin typeface="Calibri" panose="020F0502020204030204"/>
                  </a:rPr>
                  <a:t> filters</a:t>
                </a:r>
              </a:p>
            </p:txBody>
          </p:sp>
        </mc:Choice>
        <mc:Fallback xmlns="">
          <p:sp>
            <p:nvSpPr>
              <p:cNvPr id="3" name="Content Placeholder 2">
                <a:extLst>
                  <a:ext uri="{FF2B5EF4-FFF2-40B4-BE49-F238E27FC236}">
                    <a16:creationId xmlns:a16="http://schemas.microsoft.com/office/drawing/2014/main" id="{49EB276F-6234-4920-9C72-A36EB60E6864}"/>
                  </a:ext>
                </a:extLst>
              </p:cNvPr>
              <p:cNvSpPr>
                <a:spLocks noGrp="1" noRot="1" noChangeAspect="1" noMove="1" noResize="1" noEditPoints="1" noAdjustHandles="1" noChangeArrowheads="1" noChangeShapeType="1" noTextEdit="1"/>
              </p:cNvSpPr>
              <p:nvPr>
                <p:ph idx="1"/>
              </p:nvPr>
            </p:nvSpPr>
            <p:spPr>
              <a:xfrm>
                <a:off x="186206" y="1051100"/>
                <a:ext cx="8507288" cy="2142645"/>
              </a:xfrm>
              <a:blipFill>
                <a:blip r:embed="rId2"/>
                <a:stretch>
                  <a:fillRect l="-1004" t="-5398" r="-86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D29723-4A16-4A56-A86D-BE54F1138364}"/>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grpSp>
        <p:nvGrpSpPr>
          <p:cNvPr id="160" name="Group 159">
            <a:extLst>
              <a:ext uri="{FF2B5EF4-FFF2-40B4-BE49-F238E27FC236}">
                <a16:creationId xmlns:a16="http://schemas.microsoft.com/office/drawing/2014/main" id="{7A82566A-3398-4771-977A-A46B8268CD93}"/>
              </a:ext>
            </a:extLst>
          </p:cNvPr>
          <p:cNvGrpSpPr/>
          <p:nvPr/>
        </p:nvGrpSpPr>
        <p:grpSpPr>
          <a:xfrm>
            <a:off x="76200" y="3004658"/>
            <a:ext cx="9040686" cy="3525377"/>
            <a:chOff x="182880" y="1350788"/>
            <a:chExt cx="11751867" cy="4582589"/>
          </a:xfrm>
        </p:grpSpPr>
        <p:grpSp>
          <p:nvGrpSpPr>
            <p:cNvPr id="83" name="Group 82">
              <a:extLst>
                <a:ext uri="{FF2B5EF4-FFF2-40B4-BE49-F238E27FC236}">
                  <a16:creationId xmlns:a16="http://schemas.microsoft.com/office/drawing/2014/main" id="{972D8413-CE2A-4885-A5B9-A292EEC04D61}"/>
                </a:ext>
              </a:extLst>
            </p:cNvPr>
            <p:cNvGrpSpPr/>
            <p:nvPr/>
          </p:nvGrpSpPr>
          <p:grpSpPr>
            <a:xfrm>
              <a:off x="2489901" y="1350788"/>
              <a:ext cx="1804421" cy="1979641"/>
              <a:chOff x="2489901" y="1350788"/>
              <a:chExt cx="1804421" cy="1979641"/>
            </a:xfrm>
          </p:grpSpPr>
          <p:sp>
            <p:nvSpPr>
              <p:cNvPr id="84" name="Cube 83">
                <a:extLst>
                  <a:ext uri="{FF2B5EF4-FFF2-40B4-BE49-F238E27FC236}">
                    <a16:creationId xmlns:a16="http://schemas.microsoft.com/office/drawing/2014/main" id="{034227C2-F604-42AE-8463-6FA4F927B640}"/>
                  </a:ext>
                </a:extLst>
              </p:cNvPr>
              <p:cNvSpPr/>
              <p:nvPr/>
            </p:nvSpPr>
            <p:spPr>
              <a:xfrm>
                <a:off x="2832537" y="1350788"/>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F7D9DBB-13C3-45BA-8660-54319718B2A0}"/>
                      </a:ext>
                    </a:extLst>
                  </p:cNvPr>
                  <p:cNvSpPr txBox="1"/>
                  <p:nvPr/>
                </p:nvSpPr>
                <p:spPr>
                  <a:xfrm>
                    <a:off x="2489901" y="2890347"/>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TextBox 84">
                    <a:extLst>
                      <a:ext uri="{FF2B5EF4-FFF2-40B4-BE49-F238E27FC236}">
                        <a16:creationId xmlns:a16="http://schemas.microsoft.com/office/drawing/2014/main" id="{EF7D9DBB-13C3-45BA-8660-54319718B2A0}"/>
                      </a:ext>
                    </a:extLst>
                  </p:cNvPr>
                  <p:cNvSpPr txBox="1">
                    <a:spLocks noRot="1" noChangeAspect="1" noMove="1" noResize="1" noEditPoints="1" noAdjustHandles="1" noChangeArrowheads="1" noChangeShapeType="1" noTextEdit="1"/>
                  </p:cNvSpPr>
                  <p:nvPr/>
                </p:nvSpPr>
                <p:spPr>
                  <a:xfrm>
                    <a:off x="2489901" y="2890347"/>
                    <a:ext cx="1804421" cy="440082"/>
                  </a:xfrm>
                  <a:prstGeom prst="rect">
                    <a:avLst/>
                  </a:prstGeom>
                  <a:blipFill>
                    <a:blip r:embed="rId3"/>
                    <a:stretch>
                      <a:fillRect/>
                    </a:stretch>
                  </a:blipFill>
                </p:spPr>
                <p:txBody>
                  <a:bodyPr/>
                  <a:lstStyle/>
                  <a:p>
                    <a:r>
                      <a:rPr lang="en-SE">
                        <a:noFill/>
                      </a:rPr>
                      <a:t> </a:t>
                    </a:r>
                  </a:p>
                </p:txBody>
              </p:sp>
            </mc:Fallback>
          </mc:AlternateContent>
        </p:grpSp>
        <p:grpSp>
          <p:nvGrpSpPr>
            <p:cNvPr id="86" name="Group 85">
              <a:extLst>
                <a:ext uri="{FF2B5EF4-FFF2-40B4-BE49-F238E27FC236}">
                  <a16:creationId xmlns:a16="http://schemas.microsoft.com/office/drawing/2014/main" id="{EACECD89-40DE-47EF-83CB-E8DD80F4F38D}"/>
                </a:ext>
              </a:extLst>
            </p:cNvPr>
            <p:cNvGrpSpPr/>
            <p:nvPr/>
          </p:nvGrpSpPr>
          <p:grpSpPr>
            <a:xfrm>
              <a:off x="5299933" y="1508442"/>
              <a:ext cx="1508533" cy="1821986"/>
              <a:chOff x="5299933" y="1508442"/>
              <a:chExt cx="1508533" cy="1821986"/>
            </a:xfrm>
          </p:grpSpPr>
          <p:sp>
            <p:nvSpPr>
              <p:cNvPr id="87" name="Cube 86">
                <a:extLst>
                  <a:ext uri="{FF2B5EF4-FFF2-40B4-BE49-F238E27FC236}">
                    <a16:creationId xmlns:a16="http://schemas.microsoft.com/office/drawing/2014/main" id="{5A1E3EF9-0BB7-4B7A-B79C-15295A3ABEE7}"/>
                  </a:ext>
                </a:extLst>
              </p:cNvPr>
              <p:cNvSpPr/>
              <p:nvPr/>
            </p:nvSpPr>
            <p:spPr>
              <a:xfrm>
                <a:off x="5360275" y="1508442"/>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E8EB7E6-BBAD-4285-931F-C4865AD90EA7}"/>
                      </a:ext>
                    </a:extLst>
                  </p:cNvPr>
                  <p:cNvSpPr txBox="1"/>
                  <p:nvPr/>
                </p:nvSpPr>
                <p:spPr>
                  <a:xfrm>
                    <a:off x="5299933" y="2890346"/>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8" name="TextBox 87">
                    <a:extLst>
                      <a:ext uri="{FF2B5EF4-FFF2-40B4-BE49-F238E27FC236}">
                        <a16:creationId xmlns:a16="http://schemas.microsoft.com/office/drawing/2014/main" id="{2E8EB7E6-BBAD-4285-931F-C4865AD90EA7}"/>
                      </a:ext>
                    </a:extLst>
                  </p:cNvPr>
                  <p:cNvSpPr txBox="1">
                    <a:spLocks noRot="1" noChangeAspect="1" noMove="1" noResize="1" noEditPoints="1" noAdjustHandles="1" noChangeArrowheads="1" noChangeShapeType="1" noTextEdit="1"/>
                  </p:cNvSpPr>
                  <p:nvPr/>
                </p:nvSpPr>
                <p:spPr>
                  <a:xfrm>
                    <a:off x="5299933" y="2890346"/>
                    <a:ext cx="1508533" cy="440082"/>
                  </a:xfrm>
                  <a:prstGeom prst="rect">
                    <a:avLst/>
                  </a:prstGeom>
                  <a:blipFill>
                    <a:blip r:embed="rId4"/>
                    <a:stretch>
                      <a:fillRect/>
                    </a:stretch>
                  </a:blipFill>
                </p:spPr>
                <p:txBody>
                  <a:bodyPr/>
                  <a:lstStyle/>
                  <a:p>
                    <a:r>
                      <a:rPr lang="en-SE">
                        <a:noFill/>
                      </a:rPr>
                      <a:t> </a:t>
                    </a:r>
                  </a:p>
                </p:txBody>
              </p:sp>
            </mc:Fallback>
          </mc:AlternateContent>
        </p:grpSp>
        <p:grpSp>
          <p:nvGrpSpPr>
            <p:cNvPr id="89" name="Group 88">
              <a:extLst>
                <a:ext uri="{FF2B5EF4-FFF2-40B4-BE49-F238E27FC236}">
                  <a16:creationId xmlns:a16="http://schemas.microsoft.com/office/drawing/2014/main" id="{B87EA1EA-566E-4DAE-9C94-23E6892F1534}"/>
                </a:ext>
              </a:extLst>
            </p:cNvPr>
            <p:cNvGrpSpPr/>
            <p:nvPr/>
          </p:nvGrpSpPr>
          <p:grpSpPr>
            <a:xfrm>
              <a:off x="182880" y="1350788"/>
              <a:ext cx="1656475" cy="1979641"/>
              <a:chOff x="182880" y="1350788"/>
              <a:chExt cx="1656475" cy="1979641"/>
            </a:xfrm>
          </p:grpSpPr>
          <p:sp>
            <p:nvSpPr>
              <p:cNvPr id="90" name="Cube 89">
                <a:extLst>
                  <a:ext uri="{FF2B5EF4-FFF2-40B4-BE49-F238E27FC236}">
                    <a16:creationId xmlns:a16="http://schemas.microsoft.com/office/drawing/2014/main" id="{DCF07902-3503-47C9-844A-2E06FD3173A2}"/>
                  </a:ext>
                </a:extLst>
              </p:cNvPr>
              <p:cNvSpPr/>
              <p:nvPr/>
            </p:nvSpPr>
            <p:spPr>
              <a:xfrm>
                <a:off x="283779" y="1350788"/>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373C030-0DB3-4610-8BA7-2AA61C104B07}"/>
                      </a:ext>
                    </a:extLst>
                  </p:cNvPr>
                  <p:cNvSpPr txBox="1"/>
                  <p:nvPr/>
                </p:nvSpPr>
                <p:spPr>
                  <a:xfrm>
                    <a:off x="182880" y="2890347"/>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TextBox 90">
                    <a:extLst>
                      <a:ext uri="{FF2B5EF4-FFF2-40B4-BE49-F238E27FC236}">
                        <a16:creationId xmlns:a16="http://schemas.microsoft.com/office/drawing/2014/main" id="{F373C030-0DB3-4610-8BA7-2AA61C104B07}"/>
                      </a:ext>
                    </a:extLst>
                  </p:cNvPr>
                  <p:cNvSpPr txBox="1">
                    <a:spLocks noRot="1" noChangeAspect="1" noMove="1" noResize="1" noEditPoints="1" noAdjustHandles="1" noChangeArrowheads="1" noChangeShapeType="1" noTextEdit="1"/>
                  </p:cNvSpPr>
                  <p:nvPr/>
                </p:nvSpPr>
                <p:spPr>
                  <a:xfrm>
                    <a:off x="182880" y="2890347"/>
                    <a:ext cx="1656475" cy="440082"/>
                  </a:xfrm>
                  <a:prstGeom prst="rect">
                    <a:avLst/>
                  </a:prstGeom>
                  <a:blipFill>
                    <a:blip r:embed="rId5"/>
                    <a:stretch>
                      <a:fillRect/>
                    </a:stretch>
                  </a:blipFill>
                </p:spPr>
                <p:txBody>
                  <a:bodyPr/>
                  <a:lstStyle/>
                  <a:p>
                    <a:r>
                      <a:rPr lang="en-SE">
                        <a:noFill/>
                      </a:rPr>
                      <a:t> </a:t>
                    </a:r>
                  </a:p>
                </p:txBody>
              </p:sp>
            </mc:Fallback>
          </mc:AlternateContent>
        </p:grpSp>
        <p:grpSp>
          <p:nvGrpSpPr>
            <p:cNvPr id="92" name="Group 91">
              <a:extLst>
                <a:ext uri="{FF2B5EF4-FFF2-40B4-BE49-F238E27FC236}">
                  <a16:creationId xmlns:a16="http://schemas.microsoft.com/office/drawing/2014/main" id="{55765CDE-D8CA-4218-8A68-4A770C290DFE}"/>
                </a:ext>
              </a:extLst>
            </p:cNvPr>
            <p:cNvGrpSpPr/>
            <p:nvPr/>
          </p:nvGrpSpPr>
          <p:grpSpPr>
            <a:xfrm>
              <a:off x="1776248" y="2144110"/>
              <a:ext cx="931591" cy="571374"/>
              <a:chOff x="1776248" y="2144110"/>
              <a:chExt cx="931591" cy="571374"/>
            </a:xfrm>
          </p:grpSpPr>
          <p:cxnSp>
            <p:nvCxnSpPr>
              <p:cNvPr id="93" name="Straight Arrow Connector 92">
                <a:extLst>
                  <a:ext uri="{FF2B5EF4-FFF2-40B4-BE49-F238E27FC236}">
                    <a16:creationId xmlns:a16="http://schemas.microsoft.com/office/drawing/2014/main" id="{61453F68-7723-4497-884E-F2D4C29117CC}"/>
                  </a:ext>
                </a:extLst>
              </p:cNvPr>
              <p:cNvCxnSpPr/>
              <p:nvPr/>
            </p:nvCxnSpPr>
            <p:spPr>
              <a:xfrm>
                <a:off x="1870841"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1AAF73F-7882-4F97-9646-3B595F82A4FF}"/>
                      </a:ext>
                    </a:extLst>
                  </p:cNvPr>
                  <p:cNvSpPr txBox="1"/>
                  <p:nvPr/>
                </p:nvSpPr>
                <p:spPr>
                  <a:xfrm>
                    <a:off x="1776248" y="2275402"/>
                    <a:ext cx="931591" cy="44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4" name="TextBox 93">
                    <a:extLst>
                      <a:ext uri="{FF2B5EF4-FFF2-40B4-BE49-F238E27FC236}">
                        <a16:creationId xmlns:a16="http://schemas.microsoft.com/office/drawing/2014/main" id="{31AAF73F-7882-4F97-9646-3B595F82A4FF}"/>
                      </a:ext>
                    </a:extLst>
                  </p:cNvPr>
                  <p:cNvSpPr txBox="1">
                    <a:spLocks noRot="1" noChangeAspect="1" noMove="1" noResize="1" noEditPoints="1" noAdjustHandles="1" noChangeArrowheads="1" noChangeShapeType="1" noTextEdit="1"/>
                  </p:cNvSpPr>
                  <p:nvPr/>
                </p:nvSpPr>
                <p:spPr>
                  <a:xfrm>
                    <a:off x="1776248" y="2275402"/>
                    <a:ext cx="931591" cy="440082"/>
                  </a:xfrm>
                  <a:prstGeom prst="rect">
                    <a:avLst/>
                  </a:prstGeom>
                  <a:blipFill>
                    <a:blip r:embed="rId6"/>
                    <a:stretch>
                      <a:fillRect/>
                    </a:stretch>
                  </a:blipFill>
                </p:spPr>
                <p:txBody>
                  <a:bodyPr/>
                  <a:lstStyle/>
                  <a:p>
                    <a:r>
                      <a:rPr lang="en-SE">
                        <a:noFill/>
                      </a:rPr>
                      <a:t> </a:t>
                    </a:r>
                  </a:p>
                </p:txBody>
              </p:sp>
            </mc:Fallback>
          </mc:AlternateContent>
        </p:grpSp>
        <p:grpSp>
          <p:nvGrpSpPr>
            <p:cNvPr id="95" name="Group 94">
              <a:extLst>
                <a:ext uri="{FF2B5EF4-FFF2-40B4-BE49-F238E27FC236}">
                  <a16:creationId xmlns:a16="http://schemas.microsoft.com/office/drawing/2014/main" id="{6EB76E72-07EF-424B-8BE2-26FD70743998}"/>
                </a:ext>
              </a:extLst>
            </p:cNvPr>
            <p:cNvGrpSpPr/>
            <p:nvPr/>
          </p:nvGrpSpPr>
          <p:grpSpPr>
            <a:xfrm>
              <a:off x="1972907" y="1594703"/>
              <a:ext cx="8920304" cy="2987839"/>
              <a:chOff x="1972907" y="1594703"/>
              <a:chExt cx="8920304" cy="2987839"/>
            </a:xfrm>
          </p:grpSpPr>
          <p:cxnSp>
            <p:nvCxnSpPr>
              <p:cNvPr id="96" name="Straight Arrow Connector 95">
                <a:extLst>
                  <a:ext uri="{FF2B5EF4-FFF2-40B4-BE49-F238E27FC236}">
                    <a16:creationId xmlns:a16="http://schemas.microsoft.com/office/drawing/2014/main" id="{3423E6E7-F58F-471A-80C7-7EC805681094}"/>
                  </a:ext>
                </a:extLst>
              </p:cNvPr>
              <p:cNvCxnSpPr/>
              <p:nvPr/>
            </p:nvCxnSpPr>
            <p:spPr>
              <a:xfrm>
                <a:off x="4461641" y="2128344"/>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54FA09-8779-4F6E-A6ED-B709393381F1}"/>
                      </a:ext>
                    </a:extLst>
                  </p:cNvPr>
                  <p:cNvSpPr txBox="1"/>
                  <p:nvPr/>
                </p:nvSpPr>
                <p:spPr>
                  <a:xfrm>
                    <a:off x="4412917" y="2249214"/>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7" name="TextBox 96">
                    <a:extLst>
                      <a:ext uri="{FF2B5EF4-FFF2-40B4-BE49-F238E27FC236}">
                        <a16:creationId xmlns:a16="http://schemas.microsoft.com/office/drawing/2014/main" id="{A954FA09-8779-4F6E-A6ED-B709393381F1}"/>
                      </a:ext>
                    </a:extLst>
                  </p:cNvPr>
                  <p:cNvSpPr txBox="1">
                    <a:spLocks noRot="1" noChangeAspect="1" noMove="1" noResize="1" noEditPoints="1" noAdjustHandles="1" noChangeArrowheads="1" noChangeShapeType="1" noTextEdit="1"/>
                  </p:cNvSpPr>
                  <p:nvPr/>
                </p:nvSpPr>
                <p:spPr>
                  <a:xfrm>
                    <a:off x="4412917" y="2249214"/>
                    <a:ext cx="904503" cy="440081"/>
                  </a:xfrm>
                  <a:prstGeom prst="rect">
                    <a:avLst/>
                  </a:prstGeom>
                  <a:blipFill>
                    <a:blip r:embed="rId7"/>
                    <a:stretch>
                      <a:fillRect/>
                    </a:stretch>
                  </a:blipFill>
                </p:spPr>
                <p:txBody>
                  <a:bodyPr/>
                  <a:lstStyle/>
                  <a:p>
                    <a:r>
                      <a:rPr lang="en-SE">
                        <a:noFill/>
                      </a:rPr>
                      <a:t> </a:t>
                    </a:r>
                  </a:p>
                </p:txBody>
              </p:sp>
            </mc:Fallback>
          </mc:AlternateContent>
          <p:sp>
            <p:nvSpPr>
              <p:cNvPr id="98" name="TextBox 97">
                <a:extLst>
                  <a:ext uri="{FF2B5EF4-FFF2-40B4-BE49-F238E27FC236}">
                    <a16:creationId xmlns:a16="http://schemas.microsoft.com/office/drawing/2014/main" id="{C23F8A90-A94B-4D69-B4F6-3B13BD1528F8}"/>
                  </a:ext>
                </a:extLst>
              </p:cNvPr>
              <p:cNvSpPr txBox="1"/>
              <p:nvPr/>
            </p:nvSpPr>
            <p:spPr>
              <a:xfrm>
                <a:off x="4263470" y="1594703"/>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MAX POOL</a:t>
                </a:r>
              </a:p>
            </p:txBody>
          </p:sp>
          <p:sp>
            <p:nvSpPr>
              <p:cNvPr id="165" name="TextBox 164">
                <a:extLst>
                  <a:ext uri="{FF2B5EF4-FFF2-40B4-BE49-F238E27FC236}">
                    <a16:creationId xmlns:a16="http://schemas.microsoft.com/office/drawing/2014/main" id="{FEDE4A46-B943-46A6-B2C8-DD831A04E2ED}"/>
                  </a:ext>
                </a:extLst>
              </p:cNvPr>
              <p:cNvSpPr txBox="1"/>
              <p:nvPr/>
            </p:nvSpPr>
            <p:spPr>
              <a:xfrm>
                <a:off x="2003005" y="1627581"/>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6" name="TextBox 165">
                <a:extLst>
                  <a:ext uri="{FF2B5EF4-FFF2-40B4-BE49-F238E27FC236}">
                    <a16:creationId xmlns:a16="http://schemas.microsoft.com/office/drawing/2014/main" id="{74454FBE-12FD-4E53-9D39-7BFD93FF6ADB}"/>
                  </a:ext>
                </a:extLst>
              </p:cNvPr>
              <p:cNvSpPr txBox="1"/>
              <p:nvPr/>
            </p:nvSpPr>
            <p:spPr>
              <a:xfrm>
                <a:off x="1972907" y="4159459"/>
                <a:ext cx="494259"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C1</a:t>
                </a:r>
              </a:p>
            </p:txBody>
          </p:sp>
          <p:sp>
            <p:nvSpPr>
              <p:cNvPr id="167" name="TextBox 166">
                <a:extLst>
                  <a:ext uri="{FF2B5EF4-FFF2-40B4-BE49-F238E27FC236}">
                    <a16:creationId xmlns:a16="http://schemas.microsoft.com/office/drawing/2014/main" id="{CA7C8023-098D-459D-9F40-522A30253CA6}"/>
                  </a:ext>
                </a:extLst>
              </p:cNvPr>
              <p:cNvSpPr txBox="1"/>
              <p:nvPr/>
            </p:nvSpPr>
            <p:spPr>
              <a:xfrm>
                <a:off x="6928230" y="4212018"/>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C2</a:t>
                </a:r>
              </a:p>
            </p:txBody>
          </p:sp>
          <p:sp>
            <p:nvSpPr>
              <p:cNvPr id="168" name="TextBox 167">
                <a:extLst>
                  <a:ext uri="{FF2B5EF4-FFF2-40B4-BE49-F238E27FC236}">
                    <a16:creationId xmlns:a16="http://schemas.microsoft.com/office/drawing/2014/main" id="{E3EB6C55-ED8C-401D-92B4-7B99FE9D591F}"/>
                  </a:ext>
                </a:extLst>
              </p:cNvPr>
              <p:cNvSpPr txBox="1"/>
              <p:nvPr/>
            </p:nvSpPr>
            <p:spPr>
              <a:xfrm>
                <a:off x="8700407" y="4222475"/>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C3</a:t>
                </a:r>
              </a:p>
            </p:txBody>
          </p:sp>
          <p:sp>
            <p:nvSpPr>
              <p:cNvPr id="169" name="TextBox 168">
                <a:extLst>
                  <a:ext uri="{FF2B5EF4-FFF2-40B4-BE49-F238E27FC236}">
                    <a16:creationId xmlns:a16="http://schemas.microsoft.com/office/drawing/2014/main" id="{17FEAD8D-353C-4045-BFCE-223181534C02}"/>
                  </a:ext>
                </a:extLst>
              </p:cNvPr>
              <p:cNvSpPr txBox="1"/>
              <p:nvPr/>
            </p:nvSpPr>
            <p:spPr>
              <a:xfrm>
                <a:off x="10398953" y="4218883"/>
                <a:ext cx="494258"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C4</a:t>
                </a:r>
              </a:p>
            </p:txBody>
          </p:sp>
        </p:grpSp>
        <p:grpSp>
          <p:nvGrpSpPr>
            <p:cNvPr id="99" name="Group 98">
              <a:extLst>
                <a:ext uri="{FF2B5EF4-FFF2-40B4-BE49-F238E27FC236}">
                  <a16:creationId xmlns:a16="http://schemas.microsoft.com/office/drawing/2014/main" id="{058A5038-9DC4-4362-9AA4-B235A880ACC4}"/>
                </a:ext>
              </a:extLst>
            </p:cNvPr>
            <p:cNvGrpSpPr/>
            <p:nvPr/>
          </p:nvGrpSpPr>
          <p:grpSpPr>
            <a:xfrm>
              <a:off x="6800193" y="1596580"/>
              <a:ext cx="725214" cy="537020"/>
              <a:chOff x="6800193" y="1596580"/>
              <a:chExt cx="725214" cy="537020"/>
            </a:xfrm>
          </p:grpSpPr>
          <p:cxnSp>
            <p:nvCxnSpPr>
              <p:cNvPr id="100" name="Straight Arrow Connector 99">
                <a:extLst>
                  <a:ext uri="{FF2B5EF4-FFF2-40B4-BE49-F238E27FC236}">
                    <a16:creationId xmlns:a16="http://schemas.microsoft.com/office/drawing/2014/main" id="{FEF0D884-0CF5-4AAB-B0AF-75A14B9CBB70}"/>
                  </a:ext>
                </a:extLst>
              </p:cNvPr>
              <p:cNvCxnSpPr/>
              <p:nvPr/>
            </p:nvCxnSpPr>
            <p:spPr>
              <a:xfrm>
                <a:off x="6800193" y="213360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1" name="TextBox 100">
                <a:extLst>
                  <a:ext uri="{FF2B5EF4-FFF2-40B4-BE49-F238E27FC236}">
                    <a16:creationId xmlns:a16="http://schemas.microsoft.com/office/drawing/2014/main" id="{F3DF8D00-C093-4F44-97EC-D3379643E393}"/>
                  </a:ext>
                </a:extLst>
              </p:cNvPr>
              <p:cNvSpPr txBox="1"/>
              <p:nvPr/>
            </p:nvSpPr>
            <p:spPr>
              <a:xfrm>
                <a:off x="6928601" y="1596580"/>
                <a:ext cx="565105" cy="4000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2" name="Group 101">
              <a:extLst>
                <a:ext uri="{FF2B5EF4-FFF2-40B4-BE49-F238E27FC236}">
                  <a16:creationId xmlns:a16="http://schemas.microsoft.com/office/drawing/2014/main" id="{3B320647-1F6F-4526-8E49-5AA8F7BED8FB}"/>
                </a:ext>
              </a:extLst>
            </p:cNvPr>
            <p:cNvGrpSpPr/>
            <p:nvPr/>
          </p:nvGrpSpPr>
          <p:grpSpPr>
            <a:xfrm>
              <a:off x="8204706" y="1594703"/>
              <a:ext cx="725214" cy="549407"/>
              <a:chOff x="8204706" y="1594703"/>
              <a:chExt cx="725214" cy="549407"/>
            </a:xfrm>
          </p:grpSpPr>
          <p:cxnSp>
            <p:nvCxnSpPr>
              <p:cNvPr id="103" name="Straight Arrow Connector 102">
                <a:extLst>
                  <a:ext uri="{FF2B5EF4-FFF2-40B4-BE49-F238E27FC236}">
                    <a16:creationId xmlns:a16="http://schemas.microsoft.com/office/drawing/2014/main" id="{05BC1F64-B69F-410B-99F4-A42783B77F14}"/>
                  </a:ext>
                </a:extLst>
              </p:cNvPr>
              <p:cNvCxnSpPr/>
              <p:nvPr/>
            </p:nvCxnSpPr>
            <p:spPr>
              <a:xfrm>
                <a:off x="8204706" y="2144110"/>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4" name="TextBox 103">
                <a:extLst>
                  <a:ext uri="{FF2B5EF4-FFF2-40B4-BE49-F238E27FC236}">
                    <a16:creationId xmlns:a16="http://schemas.microsoft.com/office/drawing/2014/main" id="{A0074204-B78C-40C6-AB19-FB12655648A5}"/>
                  </a:ext>
                </a:extLst>
              </p:cNvPr>
              <p:cNvSpPr txBox="1"/>
              <p:nvPr/>
            </p:nvSpPr>
            <p:spPr>
              <a:xfrm>
                <a:off x="8333114" y="1594703"/>
                <a:ext cx="565105"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FC</a:t>
                </a: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grpSp>
        <p:grpSp>
          <p:nvGrpSpPr>
            <p:cNvPr id="105" name="Group 104">
              <a:extLst>
                <a:ext uri="{FF2B5EF4-FFF2-40B4-BE49-F238E27FC236}">
                  <a16:creationId xmlns:a16="http://schemas.microsoft.com/office/drawing/2014/main" id="{F39B4DFB-98FF-4E6E-A06A-C997D0FE1D1B}"/>
                </a:ext>
              </a:extLst>
            </p:cNvPr>
            <p:cNvGrpSpPr/>
            <p:nvPr/>
          </p:nvGrpSpPr>
          <p:grpSpPr>
            <a:xfrm>
              <a:off x="9512016" y="1974577"/>
              <a:ext cx="2018817" cy="1295429"/>
              <a:chOff x="9512016" y="1974577"/>
              <a:chExt cx="2018817" cy="1295429"/>
            </a:xfrm>
          </p:grpSpPr>
          <p:cxnSp>
            <p:nvCxnSpPr>
              <p:cNvPr id="106" name="Straight Arrow Connector 105">
                <a:extLst>
                  <a:ext uri="{FF2B5EF4-FFF2-40B4-BE49-F238E27FC236}">
                    <a16:creationId xmlns:a16="http://schemas.microsoft.com/office/drawing/2014/main" id="{014BB3C8-8E04-461D-9AC7-3AC3B6DEFF73}"/>
                  </a:ext>
                </a:extLst>
              </p:cNvPr>
              <p:cNvCxnSpPr/>
              <p:nvPr/>
            </p:nvCxnSpPr>
            <p:spPr>
              <a:xfrm>
                <a:off x="9512016" y="2151177"/>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07" name="Oval 106">
                <a:extLst>
                  <a:ext uri="{FF2B5EF4-FFF2-40B4-BE49-F238E27FC236}">
                    <a16:creationId xmlns:a16="http://schemas.microsoft.com/office/drawing/2014/main" id="{3727F18A-C910-4404-981C-DCFD9AB0E2B1}"/>
                  </a:ext>
                </a:extLst>
              </p:cNvPr>
              <p:cNvSpPr/>
              <p:nvPr/>
            </p:nvSpPr>
            <p:spPr>
              <a:xfrm>
                <a:off x="10453585" y="1974577"/>
                <a:ext cx="365760" cy="365760"/>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939C8CD1-9EAD-4AEF-8F7E-EE201BB9A04E}"/>
                  </a:ext>
                </a:extLst>
              </p:cNvPr>
              <p:cNvSpPr txBox="1"/>
              <p:nvPr/>
            </p:nvSpPr>
            <p:spPr>
              <a:xfrm>
                <a:off x="9761336" y="2509865"/>
                <a:ext cx="1769497" cy="7601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mbria Math" charset="0"/>
                    <a:ea typeface="Cambria Math" charset="0"/>
                    <a:cs typeface="Cambria Math" charset="0"/>
                  </a:rPr>
                  <a:t>y</a:t>
                </a:r>
                <a:endPar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 </a:t>
                </a:r>
                <a:r>
                  <a:rPr kumimoji="0" lang="en-US" sz="1600" b="0" i="0" u="none" strike="noStrike" kern="0" cap="none" spc="0" normalizeH="0" baseline="0" noProof="0" dirty="0" err="1">
                    <a:ln>
                      <a:noFill/>
                    </a:ln>
                    <a:solidFill>
                      <a:prstClr val="black"/>
                    </a:solidFill>
                    <a:effectLst/>
                    <a:uLnTx/>
                    <a:uFillTx/>
                    <a:latin typeface="Century Schoolbook" charset="0"/>
                    <a:ea typeface="Century Schoolbook" charset="0"/>
                    <a:cs typeface="Century Schoolbook" charset="0"/>
                  </a:rPr>
                  <a:t>softmax</a:t>
                </a:r>
                <a:r>
                  <a:rPr kumimoji="0" lang="en-US" sz="16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rPr>
                  <a:t>(10)</a:t>
                </a:r>
              </a:p>
            </p:txBody>
          </p:sp>
        </p:grpSp>
        <p:grpSp>
          <p:nvGrpSpPr>
            <p:cNvPr id="109" name="Group 108">
              <a:extLst>
                <a:ext uri="{FF2B5EF4-FFF2-40B4-BE49-F238E27FC236}">
                  <a16:creationId xmlns:a16="http://schemas.microsoft.com/office/drawing/2014/main" id="{AB0960F9-7E5C-4820-9228-33E1CB24D6D4}"/>
                </a:ext>
              </a:extLst>
            </p:cNvPr>
            <p:cNvGrpSpPr/>
            <p:nvPr/>
          </p:nvGrpSpPr>
          <p:grpSpPr>
            <a:xfrm>
              <a:off x="182880" y="3953150"/>
              <a:ext cx="1656475" cy="1979641"/>
              <a:chOff x="182880" y="3953150"/>
              <a:chExt cx="1656475" cy="1979641"/>
            </a:xfrm>
          </p:grpSpPr>
          <p:sp>
            <p:nvSpPr>
              <p:cNvPr id="110" name="Cube 109">
                <a:extLst>
                  <a:ext uri="{FF2B5EF4-FFF2-40B4-BE49-F238E27FC236}">
                    <a16:creationId xmlns:a16="http://schemas.microsoft.com/office/drawing/2014/main" id="{13DC1A37-8C32-4116-AA1B-D5A66D138CFF}"/>
                  </a:ext>
                </a:extLst>
              </p:cNvPr>
              <p:cNvSpPr/>
              <p:nvPr/>
            </p:nvSpPr>
            <p:spPr>
              <a:xfrm>
                <a:off x="283779" y="3953150"/>
                <a:ext cx="1492469" cy="1434454"/>
              </a:xfrm>
              <a:prstGeom prst="cube">
                <a:avLst>
                  <a:gd name="adj" fmla="val 3751"/>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A262EEA-7FF9-410E-9BE1-361CD9D8B908}"/>
                      </a:ext>
                    </a:extLst>
                  </p:cNvPr>
                  <p:cNvSpPr txBox="1"/>
                  <p:nvPr/>
                </p:nvSpPr>
                <p:spPr>
                  <a:xfrm>
                    <a:off x="182880" y="5492709"/>
                    <a:ext cx="1656475"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14×14×3</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1" name="TextBox 110">
                    <a:extLst>
                      <a:ext uri="{FF2B5EF4-FFF2-40B4-BE49-F238E27FC236}">
                        <a16:creationId xmlns:a16="http://schemas.microsoft.com/office/drawing/2014/main" id="{9A262EEA-7FF9-410E-9BE1-361CD9D8B908}"/>
                      </a:ext>
                    </a:extLst>
                  </p:cNvPr>
                  <p:cNvSpPr txBox="1">
                    <a:spLocks noRot="1" noChangeAspect="1" noMove="1" noResize="1" noEditPoints="1" noAdjustHandles="1" noChangeArrowheads="1" noChangeShapeType="1" noTextEdit="1"/>
                  </p:cNvSpPr>
                  <p:nvPr/>
                </p:nvSpPr>
                <p:spPr>
                  <a:xfrm>
                    <a:off x="182880" y="5492709"/>
                    <a:ext cx="1656475" cy="440082"/>
                  </a:xfrm>
                  <a:prstGeom prst="rect">
                    <a:avLst/>
                  </a:prstGeom>
                  <a:blipFill>
                    <a:blip r:embed="rId8"/>
                    <a:stretch>
                      <a:fillRect/>
                    </a:stretch>
                  </a:blipFill>
                </p:spPr>
                <p:txBody>
                  <a:bodyPr/>
                  <a:lstStyle/>
                  <a:p>
                    <a:r>
                      <a:rPr lang="en-SE">
                        <a:noFill/>
                      </a:rPr>
                      <a:t> </a:t>
                    </a:r>
                  </a:p>
                </p:txBody>
              </p:sp>
            </mc:Fallback>
          </mc:AlternateContent>
        </p:grpSp>
        <p:grpSp>
          <p:nvGrpSpPr>
            <p:cNvPr id="112" name="Group 111">
              <a:extLst>
                <a:ext uri="{FF2B5EF4-FFF2-40B4-BE49-F238E27FC236}">
                  <a16:creationId xmlns:a16="http://schemas.microsoft.com/office/drawing/2014/main" id="{0BBFFBD3-4A25-47C4-8563-132EDE450374}"/>
                </a:ext>
              </a:extLst>
            </p:cNvPr>
            <p:cNvGrpSpPr/>
            <p:nvPr/>
          </p:nvGrpSpPr>
          <p:grpSpPr>
            <a:xfrm>
              <a:off x="2489901" y="3953150"/>
              <a:ext cx="1804421" cy="1979641"/>
              <a:chOff x="2489901" y="3953150"/>
              <a:chExt cx="1804421" cy="1979641"/>
            </a:xfrm>
          </p:grpSpPr>
          <p:sp>
            <p:nvSpPr>
              <p:cNvPr id="113" name="Cube 112">
                <a:extLst>
                  <a:ext uri="{FF2B5EF4-FFF2-40B4-BE49-F238E27FC236}">
                    <a16:creationId xmlns:a16="http://schemas.microsoft.com/office/drawing/2014/main" id="{F9EB0C08-5A56-4E9B-A891-39222AD044EF}"/>
                  </a:ext>
                </a:extLst>
              </p:cNvPr>
              <p:cNvSpPr/>
              <p:nvPr/>
            </p:nvSpPr>
            <p:spPr>
              <a:xfrm>
                <a:off x="2832537" y="3953150"/>
                <a:ext cx="1455684" cy="1434454"/>
              </a:xfrm>
              <a:prstGeom prst="cube">
                <a:avLst>
                  <a:gd name="adj" fmla="val 3305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8BE07CC-F896-4387-A470-E3FFCC6D22A1}"/>
                      </a:ext>
                    </a:extLst>
                  </p:cNvPr>
                  <p:cNvSpPr txBox="1"/>
                  <p:nvPr/>
                </p:nvSpPr>
                <p:spPr>
                  <a:xfrm>
                    <a:off x="2489901" y="5492709"/>
                    <a:ext cx="180442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10×10×16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4" name="TextBox 113">
                    <a:extLst>
                      <a:ext uri="{FF2B5EF4-FFF2-40B4-BE49-F238E27FC236}">
                        <a16:creationId xmlns:a16="http://schemas.microsoft.com/office/drawing/2014/main" id="{68BE07CC-F896-4387-A470-E3FFCC6D22A1}"/>
                      </a:ext>
                    </a:extLst>
                  </p:cNvPr>
                  <p:cNvSpPr txBox="1">
                    <a:spLocks noRot="1" noChangeAspect="1" noMove="1" noResize="1" noEditPoints="1" noAdjustHandles="1" noChangeArrowheads="1" noChangeShapeType="1" noTextEdit="1"/>
                  </p:cNvSpPr>
                  <p:nvPr/>
                </p:nvSpPr>
                <p:spPr>
                  <a:xfrm>
                    <a:off x="2489901" y="5492709"/>
                    <a:ext cx="1804421" cy="440082"/>
                  </a:xfrm>
                  <a:prstGeom prst="rect">
                    <a:avLst/>
                  </a:prstGeom>
                  <a:blipFill>
                    <a:blip r:embed="rId9"/>
                    <a:stretch>
                      <a:fillRect/>
                    </a:stretch>
                  </a:blipFill>
                </p:spPr>
                <p:txBody>
                  <a:bodyPr/>
                  <a:lstStyle/>
                  <a:p>
                    <a:r>
                      <a:rPr lang="en-SE">
                        <a:noFill/>
                      </a:rPr>
                      <a:t> </a:t>
                    </a:r>
                  </a:p>
                </p:txBody>
              </p:sp>
            </mc:Fallback>
          </mc:AlternateContent>
        </p:grpSp>
        <p:grpSp>
          <p:nvGrpSpPr>
            <p:cNvPr id="115" name="Group 114">
              <a:extLst>
                <a:ext uri="{FF2B5EF4-FFF2-40B4-BE49-F238E27FC236}">
                  <a16:creationId xmlns:a16="http://schemas.microsoft.com/office/drawing/2014/main" id="{DE4ED438-FB0A-4E23-B6A8-8AC365B49D46}"/>
                </a:ext>
              </a:extLst>
            </p:cNvPr>
            <p:cNvGrpSpPr/>
            <p:nvPr/>
          </p:nvGrpSpPr>
          <p:grpSpPr>
            <a:xfrm>
              <a:off x="5299933" y="4110804"/>
              <a:ext cx="1508533" cy="1821986"/>
              <a:chOff x="5299933" y="4110804"/>
              <a:chExt cx="1508533" cy="1821986"/>
            </a:xfrm>
          </p:grpSpPr>
          <p:sp>
            <p:nvSpPr>
              <p:cNvPr id="116" name="Cube 115">
                <a:extLst>
                  <a:ext uri="{FF2B5EF4-FFF2-40B4-BE49-F238E27FC236}">
                    <a16:creationId xmlns:a16="http://schemas.microsoft.com/office/drawing/2014/main" id="{98B0755F-A575-4603-8E35-748BB392D7E8}"/>
                  </a:ext>
                </a:extLst>
              </p:cNvPr>
              <p:cNvSpPr/>
              <p:nvPr/>
            </p:nvSpPr>
            <p:spPr>
              <a:xfrm>
                <a:off x="5360275" y="4110804"/>
                <a:ext cx="1282264" cy="1276799"/>
              </a:xfrm>
              <a:prstGeom prst="cube">
                <a:avLst>
                  <a:gd name="adj" fmla="val 3892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9BEABF5-FA91-49FC-ABBA-6C374F0B2B69}"/>
                      </a:ext>
                    </a:extLst>
                  </p:cNvPr>
                  <p:cNvSpPr txBox="1"/>
                  <p:nvPr/>
                </p:nvSpPr>
                <p:spPr>
                  <a:xfrm>
                    <a:off x="5299933" y="5492708"/>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5×5×16</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17" name="TextBox 116">
                    <a:extLst>
                      <a:ext uri="{FF2B5EF4-FFF2-40B4-BE49-F238E27FC236}">
                        <a16:creationId xmlns:a16="http://schemas.microsoft.com/office/drawing/2014/main" id="{F9BEABF5-FA91-49FC-ABBA-6C374F0B2B69}"/>
                      </a:ext>
                    </a:extLst>
                  </p:cNvPr>
                  <p:cNvSpPr txBox="1">
                    <a:spLocks noRot="1" noChangeAspect="1" noMove="1" noResize="1" noEditPoints="1" noAdjustHandles="1" noChangeArrowheads="1" noChangeShapeType="1" noTextEdit="1"/>
                  </p:cNvSpPr>
                  <p:nvPr/>
                </p:nvSpPr>
                <p:spPr>
                  <a:xfrm>
                    <a:off x="5299933" y="5492708"/>
                    <a:ext cx="1508533" cy="440082"/>
                  </a:xfrm>
                  <a:prstGeom prst="rect">
                    <a:avLst/>
                  </a:prstGeom>
                  <a:blipFill>
                    <a:blip r:embed="rId10"/>
                    <a:stretch>
                      <a:fillRect/>
                    </a:stretch>
                  </a:blipFill>
                </p:spPr>
                <p:txBody>
                  <a:bodyPr/>
                  <a:lstStyle/>
                  <a:p>
                    <a:r>
                      <a:rPr lang="en-SE">
                        <a:noFill/>
                      </a:rPr>
                      <a:t> </a:t>
                    </a:r>
                  </a:p>
                </p:txBody>
              </p:sp>
            </mc:Fallback>
          </mc:AlternateContent>
        </p:grpSp>
        <p:grpSp>
          <p:nvGrpSpPr>
            <p:cNvPr id="118" name="Group 117">
              <a:extLst>
                <a:ext uri="{FF2B5EF4-FFF2-40B4-BE49-F238E27FC236}">
                  <a16:creationId xmlns:a16="http://schemas.microsoft.com/office/drawing/2014/main" id="{8FD9047A-4D56-4B3E-B1F3-F4F9F998D375}"/>
                </a:ext>
              </a:extLst>
            </p:cNvPr>
            <p:cNvGrpSpPr/>
            <p:nvPr/>
          </p:nvGrpSpPr>
          <p:grpSpPr>
            <a:xfrm>
              <a:off x="1842746" y="4746472"/>
              <a:ext cx="920866" cy="545185"/>
              <a:chOff x="1842746" y="4746472"/>
              <a:chExt cx="920866" cy="545185"/>
            </a:xfrm>
          </p:grpSpPr>
          <p:cxnSp>
            <p:nvCxnSpPr>
              <p:cNvPr id="119" name="Straight Arrow Connector 118">
                <a:extLst>
                  <a:ext uri="{FF2B5EF4-FFF2-40B4-BE49-F238E27FC236}">
                    <a16:creationId xmlns:a16="http://schemas.microsoft.com/office/drawing/2014/main" id="{8CBFA814-D837-4700-B38B-C6D203B86595}"/>
                  </a:ext>
                </a:extLst>
              </p:cNvPr>
              <p:cNvCxnSpPr/>
              <p:nvPr/>
            </p:nvCxnSpPr>
            <p:spPr>
              <a:xfrm>
                <a:off x="1870841" y="4746472"/>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63FC84E-991C-4E42-9460-61BA0B1571E3}"/>
                      </a:ext>
                    </a:extLst>
                  </p:cNvPr>
                  <p:cNvSpPr txBox="1"/>
                  <p:nvPr/>
                </p:nvSpPr>
                <p:spPr>
                  <a:xfrm>
                    <a:off x="1842746" y="4851576"/>
                    <a:ext cx="920866" cy="440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0" name="TextBox 119">
                    <a:extLst>
                      <a:ext uri="{FF2B5EF4-FFF2-40B4-BE49-F238E27FC236}">
                        <a16:creationId xmlns:a16="http://schemas.microsoft.com/office/drawing/2014/main" id="{063FC84E-991C-4E42-9460-61BA0B1571E3}"/>
                      </a:ext>
                    </a:extLst>
                  </p:cNvPr>
                  <p:cNvSpPr txBox="1">
                    <a:spLocks noRot="1" noChangeAspect="1" noMove="1" noResize="1" noEditPoints="1" noAdjustHandles="1" noChangeArrowheads="1" noChangeShapeType="1" noTextEdit="1"/>
                  </p:cNvSpPr>
                  <p:nvPr/>
                </p:nvSpPr>
                <p:spPr>
                  <a:xfrm>
                    <a:off x="1842746" y="4851576"/>
                    <a:ext cx="920866" cy="440081"/>
                  </a:xfrm>
                  <a:prstGeom prst="rect">
                    <a:avLst/>
                  </a:prstGeom>
                  <a:blipFill>
                    <a:blip r:embed="rId11"/>
                    <a:stretch>
                      <a:fillRect/>
                    </a:stretch>
                  </a:blipFill>
                </p:spPr>
                <p:txBody>
                  <a:bodyPr/>
                  <a:lstStyle/>
                  <a:p>
                    <a:r>
                      <a:rPr lang="en-SE">
                        <a:noFill/>
                      </a:rPr>
                      <a:t> </a:t>
                    </a:r>
                  </a:p>
                </p:txBody>
              </p:sp>
            </mc:Fallback>
          </mc:AlternateContent>
        </p:grpSp>
        <p:grpSp>
          <p:nvGrpSpPr>
            <p:cNvPr id="121" name="Group 120">
              <a:extLst>
                <a:ext uri="{FF2B5EF4-FFF2-40B4-BE49-F238E27FC236}">
                  <a16:creationId xmlns:a16="http://schemas.microsoft.com/office/drawing/2014/main" id="{AA1CB9FD-05FB-437B-BA33-8FCD457948BE}"/>
                </a:ext>
              </a:extLst>
            </p:cNvPr>
            <p:cNvGrpSpPr/>
            <p:nvPr/>
          </p:nvGrpSpPr>
          <p:grpSpPr>
            <a:xfrm>
              <a:off x="4263470" y="4197065"/>
              <a:ext cx="1350670" cy="1094592"/>
              <a:chOff x="4263470" y="4197065"/>
              <a:chExt cx="1350670" cy="1094592"/>
            </a:xfrm>
          </p:grpSpPr>
          <p:cxnSp>
            <p:nvCxnSpPr>
              <p:cNvPr id="122" name="Straight Arrow Connector 121">
                <a:extLst>
                  <a:ext uri="{FF2B5EF4-FFF2-40B4-BE49-F238E27FC236}">
                    <a16:creationId xmlns:a16="http://schemas.microsoft.com/office/drawing/2014/main" id="{8117B841-71ED-44A9-B7B7-5948051954F2}"/>
                  </a:ext>
                </a:extLst>
              </p:cNvPr>
              <p:cNvCxnSpPr/>
              <p:nvPr/>
            </p:nvCxnSpPr>
            <p:spPr>
              <a:xfrm>
                <a:off x="4461641" y="4730706"/>
                <a:ext cx="725214" cy="0"/>
              </a:xfrm>
              <a:prstGeom prst="straightConnector1">
                <a:avLst/>
              </a:prstGeom>
              <a:noFill/>
              <a:ln w="63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C275979D-8304-429F-A208-82A2BF56DE2E}"/>
                      </a:ext>
                    </a:extLst>
                  </p:cNvPr>
                  <p:cNvSpPr txBox="1"/>
                  <p:nvPr/>
                </p:nvSpPr>
                <p:spPr>
                  <a:xfrm>
                    <a:off x="4412917" y="4851576"/>
                    <a:ext cx="904503" cy="4400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2×2</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3" name="TextBox 122">
                    <a:extLst>
                      <a:ext uri="{FF2B5EF4-FFF2-40B4-BE49-F238E27FC236}">
                        <a16:creationId xmlns:a16="http://schemas.microsoft.com/office/drawing/2014/main" id="{C275979D-8304-429F-A208-82A2BF56DE2E}"/>
                      </a:ext>
                    </a:extLst>
                  </p:cNvPr>
                  <p:cNvSpPr txBox="1">
                    <a:spLocks noRot="1" noChangeAspect="1" noMove="1" noResize="1" noEditPoints="1" noAdjustHandles="1" noChangeArrowheads="1" noChangeShapeType="1" noTextEdit="1"/>
                  </p:cNvSpPr>
                  <p:nvPr/>
                </p:nvSpPr>
                <p:spPr>
                  <a:xfrm>
                    <a:off x="4412917" y="4851576"/>
                    <a:ext cx="904503" cy="440081"/>
                  </a:xfrm>
                  <a:prstGeom prst="rect">
                    <a:avLst/>
                  </a:prstGeom>
                  <a:blipFill>
                    <a:blip r:embed="rId12"/>
                    <a:stretch>
                      <a:fillRect/>
                    </a:stretch>
                  </a:blipFill>
                </p:spPr>
                <p:txBody>
                  <a:bodyPr/>
                  <a:lstStyle/>
                  <a:p>
                    <a:r>
                      <a:rPr lang="en-SE">
                        <a:noFill/>
                      </a:rPr>
                      <a:t> </a:t>
                    </a:r>
                  </a:p>
                </p:txBody>
              </p:sp>
            </mc:Fallback>
          </mc:AlternateContent>
          <p:sp>
            <p:nvSpPr>
              <p:cNvPr id="124" name="TextBox 123">
                <a:extLst>
                  <a:ext uri="{FF2B5EF4-FFF2-40B4-BE49-F238E27FC236}">
                    <a16:creationId xmlns:a16="http://schemas.microsoft.com/office/drawing/2014/main" id="{336A598E-7982-4BEF-860F-FC4C7E936DB3}"/>
                  </a:ext>
                </a:extLst>
              </p:cNvPr>
              <p:cNvSpPr txBox="1"/>
              <p:nvPr/>
            </p:nvSpPr>
            <p:spPr>
              <a:xfrm>
                <a:off x="4263470" y="4197065"/>
                <a:ext cx="1350670" cy="360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entury Schoolbook" charset="0"/>
                    <a:ea typeface="Century Schoolbook" charset="0"/>
                    <a:cs typeface="Century Schoolbook" charset="0"/>
                  </a:rPr>
                  <a:t>MAX POOL</a:t>
                </a:r>
              </a:p>
            </p:txBody>
          </p:sp>
        </p:grpSp>
        <p:grpSp>
          <p:nvGrpSpPr>
            <p:cNvPr id="125" name="Group 124">
              <a:extLst>
                <a:ext uri="{FF2B5EF4-FFF2-40B4-BE49-F238E27FC236}">
                  <a16:creationId xmlns:a16="http://schemas.microsoft.com/office/drawing/2014/main" id="{7348AB2B-1F16-4167-BAC7-AE7B0518DF15}"/>
                </a:ext>
              </a:extLst>
            </p:cNvPr>
            <p:cNvGrpSpPr/>
            <p:nvPr/>
          </p:nvGrpSpPr>
          <p:grpSpPr>
            <a:xfrm>
              <a:off x="7204221" y="4441306"/>
              <a:ext cx="1656476" cy="1491483"/>
              <a:chOff x="7204221" y="4441306"/>
              <a:chExt cx="1656476" cy="1491483"/>
            </a:xfrm>
          </p:grpSpPr>
          <p:sp>
            <p:nvSpPr>
              <p:cNvPr id="126" name="Cube 125">
                <a:extLst>
                  <a:ext uri="{FF2B5EF4-FFF2-40B4-BE49-F238E27FC236}">
                    <a16:creationId xmlns:a16="http://schemas.microsoft.com/office/drawing/2014/main" id="{047611C2-8315-4225-8521-141EEFC4318A}"/>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723AAA24-C507-47AE-BE2F-B388BC2876A7}"/>
                      </a:ext>
                    </a:extLst>
                  </p:cNvPr>
                  <p:cNvSpPr txBox="1"/>
                  <p:nvPr/>
                </p:nvSpPr>
                <p:spPr>
                  <a:xfrm>
                    <a:off x="7204221" y="5492707"/>
                    <a:ext cx="165647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27" name="TextBox 126">
                    <a:extLst>
                      <a:ext uri="{FF2B5EF4-FFF2-40B4-BE49-F238E27FC236}">
                        <a16:creationId xmlns:a16="http://schemas.microsoft.com/office/drawing/2014/main" id="{723AAA24-C507-47AE-BE2F-B388BC2876A7}"/>
                      </a:ext>
                    </a:extLst>
                  </p:cNvPr>
                  <p:cNvSpPr txBox="1">
                    <a:spLocks noRot="1" noChangeAspect="1" noMove="1" noResize="1" noEditPoints="1" noAdjustHandles="1" noChangeArrowheads="1" noChangeShapeType="1" noTextEdit="1"/>
                  </p:cNvSpPr>
                  <p:nvPr/>
                </p:nvSpPr>
                <p:spPr>
                  <a:xfrm>
                    <a:off x="7204221" y="5492707"/>
                    <a:ext cx="1656476" cy="440082"/>
                  </a:xfrm>
                  <a:prstGeom prst="rect">
                    <a:avLst/>
                  </a:prstGeom>
                  <a:blipFill>
                    <a:blip r:embed="rId13"/>
                    <a:stretch>
                      <a:fillRect/>
                    </a:stretch>
                  </a:blipFill>
                </p:spPr>
                <p:txBody>
                  <a:bodyPr/>
                  <a:lstStyle/>
                  <a:p>
                    <a:r>
                      <a:rPr lang="en-SE">
                        <a:noFill/>
                      </a:rPr>
                      <a:t> </a:t>
                    </a:r>
                  </a:p>
                </p:txBody>
              </p:sp>
            </mc:Fallback>
          </mc:AlternateContent>
        </p:grpSp>
        <p:grpSp>
          <p:nvGrpSpPr>
            <p:cNvPr id="128" name="Group 127">
              <a:extLst>
                <a:ext uri="{FF2B5EF4-FFF2-40B4-BE49-F238E27FC236}">
                  <a16:creationId xmlns:a16="http://schemas.microsoft.com/office/drawing/2014/main" id="{594F2054-14BF-4B72-A242-C970A1FF380B}"/>
                </a:ext>
              </a:extLst>
            </p:cNvPr>
            <p:cNvGrpSpPr/>
            <p:nvPr/>
          </p:nvGrpSpPr>
          <p:grpSpPr>
            <a:xfrm>
              <a:off x="8816830" y="4441306"/>
              <a:ext cx="1508533" cy="1491483"/>
              <a:chOff x="7204221" y="4441306"/>
              <a:chExt cx="1508533" cy="1491483"/>
            </a:xfrm>
          </p:grpSpPr>
          <p:sp>
            <p:nvSpPr>
              <p:cNvPr id="129" name="Cube 128">
                <a:extLst>
                  <a:ext uri="{FF2B5EF4-FFF2-40B4-BE49-F238E27FC236}">
                    <a16:creationId xmlns:a16="http://schemas.microsoft.com/office/drawing/2014/main" id="{38D0A1D7-A0E5-476A-A1D7-7759822D6866}"/>
                  </a:ext>
                </a:extLst>
              </p:cNvPr>
              <p:cNvSpPr/>
              <p:nvPr/>
            </p:nvSpPr>
            <p:spPr>
              <a:xfrm>
                <a:off x="7547764" y="4441306"/>
                <a:ext cx="858531" cy="820540"/>
              </a:xfrm>
              <a:prstGeom prst="cube">
                <a:avLst>
                  <a:gd name="adj" fmla="val 7878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EE925F34-D982-4103-8125-62221B13DE82}"/>
                      </a:ext>
                    </a:extLst>
                  </p:cNvPr>
                  <p:cNvSpPr txBox="1"/>
                  <p:nvPr/>
                </p:nvSpPr>
                <p:spPr>
                  <a:xfrm>
                    <a:off x="7204221" y="5492707"/>
                    <a:ext cx="1508533"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0" name="TextBox 129">
                    <a:extLst>
                      <a:ext uri="{FF2B5EF4-FFF2-40B4-BE49-F238E27FC236}">
                        <a16:creationId xmlns:a16="http://schemas.microsoft.com/office/drawing/2014/main" id="{EE925F34-D982-4103-8125-62221B13DE82}"/>
                      </a:ext>
                    </a:extLst>
                  </p:cNvPr>
                  <p:cNvSpPr txBox="1">
                    <a:spLocks noRot="1" noChangeAspect="1" noMove="1" noResize="1" noEditPoints="1" noAdjustHandles="1" noChangeArrowheads="1" noChangeShapeType="1" noTextEdit="1"/>
                  </p:cNvSpPr>
                  <p:nvPr/>
                </p:nvSpPr>
                <p:spPr>
                  <a:xfrm>
                    <a:off x="7204221" y="5492707"/>
                    <a:ext cx="1508533" cy="440082"/>
                  </a:xfrm>
                  <a:prstGeom prst="rect">
                    <a:avLst/>
                  </a:prstGeom>
                  <a:blipFill>
                    <a:blip r:embed="rId14"/>
                    <a:stretch>
                      <a:fillRect/>
                    </a:stretch>
                  </a:blipFill>
                </p:spPr>
                <p:txBody>
                  <a:bodyPr/>
                  <a:lstStyle/>
                  <a:p>
                    <a:r>
                      <a:rPr lang="en-SE">
                        <a:noFill/>
                      </a:rPr>
                      <a:t> </a:t>
                    </a:r>
                  </a:p>
                </p:txBody>
              </p:sp>
            </mc:Fallback>
          </mc:AlternateContent>
        </p:grpSp>
        <p:grpSp>
          <p:nvGrpSpPr>
            <p:cNvPr id="131" name="Group 130">
              <a:extLst>
                <a:ext uri="{FF2B5EF4-FFF2-40B4-BE49-F238E27FC236}">
                  <a16:creationId xmlns:a16="http://schemas.microsoft.com/office/drawing/2014/main" id="{CF69D091-24D0-4640-A9B6-0AD9F16FDB84}"/>
                </a:ext>
              </a:extLst>
            </p:cNvPr>
            <p:cNvGrpSpPr/>
            <p:nvPr/>
          </p:nvGrpSpPr>
          <p:grpSpPr>
            <a:xfrm>
              <a:off x="10138664" y="4611439"/>
              <a:ext cx="1796083" cy="1321938"/>
              <a:chOff x="10138664" y="4611439"/>
              <a:chExt cx="1796083" cy="1321938"/>
            </a:xfrm>
          </p:grpSpPr>
          <p:cxnSp>
            <p:nvCxnSpPr>
              <p:cNvPr id="132" name="Straight Arrow Connector 131">
                <a:extLst>
                  <a:ext uri="{FF2B5EF4-FFF2-40B4-BE49-F238E27FC236}">
                    <a16:creationId xmlns:a16="http://schemas.microsoft.com/office/drawing/2014/main" id="{F9ECD5BB-702C-4E78-94BB-0A4D54F74FF1}"/>
                  </a:ext>
                </a:extLst>
              </p:cNvPr>
              <p:cNvCxnSpPr/>
              <p:nvPr/>
            </p:nvCxnSpPr>
            <p:spPr>
              <a:xfrm>
                <a:off x="10138664" y="4779693"/>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3" name="Cube 132">
                <a:extLst>
                  <a:ext uri="{FF2B5EF4-FFF2-40B4-BE49-F238E27FC236}">
                    <a16:creationId xmlns:a16="http://schemas.microsoft.com/office/drawing/2014/main" id="{0793D114-9457-4A0E-A8D0-62D12EC42180}"/>
                  </a:ext>
                </a:extLst>
              </p:cNvPr>
              <p:cNvSpPr/>
              <p:nvPr/>
            </p:nvSpPr>
            <p:spPr>
              <a:xfrm>
                <a:off x="10983638" y="4611439"/>
                <a:ext cx="504073" cy="480273"/>
              </a:xfrm>
              <a:prstGeom prst="cube">
                <a:avLst>
                  <a:gd name="adj" fmla="val 64257"/>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017BB34E-C8F9-4947-8CD2-9D4B3A005000}"/>
                      </a:ext>
                    </a:extLst>
                  </p:cNvPr>
                  <p:cNvSpPr txBox="1"/>
                  <p:nvPr/>
                </p:nvSpPr>
                <p:spPr>
                  <a:xfrm>
                    <a:off x="10426215" y="5493295"/>
                    <a:ext cx="1508532"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4" name="TextBox 133">
                    <a:extLst>
                      <a:ext uri="{FF2B5EF4-FFF2-40B4-BE49-F238E27FC236}">
                        <a16:creationId xmlns:a16="http://schemas.microsoft.com/office/drawing/2014/main" id="{017BB34E-C8F9-4947-8CD2-9D4B3A005000}"/>
                      </a:ext>
                    </a:extLst>
                  </p:cNvPr>
                  <p:cNvSpPr txBox="1">
                    <a:spLocks noRot="1" noChangeAspect="1" noMove="1" noResize="1" noEditPoints="1" noAdjustHandles="1" noChangeArrowheads="1" noChangeShapeType="1" noTextEdit="1"/>
                  </p:cNvSpPr>
                  <p:nvPr/>
                </p:nvSpPr>
                <p:spPr>
                  <a:xfrm>
                    <a:off x="10426215" y="5493295"/>
                    <a:ext cx="1508532" cy="440082"/>
                  </a:xfrm>
                  <a:prstGeom prst="rect">
                    <a:avLst/>
                  </a:prstGeom>
                  <a:blipFill>
                    <a:blip r:embed="rId15"/>
                    <a:stretch>
                      <a:fillRect/>
                    </a:stretch>
                  </a:blipFill>
                </p:spPr>
                <p:txBody>
                  <a:bodyPr/>
                  <a:lstStyle/>
                  <a:p>
                    <a:r>
                      <a:rPr lang="en-SE">
                        <a:noFill/>
                      </a:rPr>
                      <a:t> </a:t>
                    </a:r>
                  </a:p>
                </p:txBody>
              </p:sp>
            </mc:Fallback>
          </mc:AlternateContent>
        </p:grpSp>
        <p:grpSp>
          <p:nvGrpSpPr>
            <p:cNvPr id="135" name="Group 134">
              <a:extLst>
                <a:ext uri="{FF2B5EF4-FFF2-40B4-BE49-F238E27FC236}">
                  <a16:creationId xmlns:a16="http://schemas.microsoft.com/office/drawing/2014/main" id="{673C227E-A81C-4AE4-A7FA-4350BCAE001D}"/>
                </a:ext>
              </a:extLst>
            </p:cNvPr>
            <p:cNvGrpSpPr/>
            <p:nvPr/>
          </p:nvGrpSpPr>
          <p:grpSpPr>
            <a:xfrm>
              <a:off x="6642539" y="4237194"/>
              <a:ext cx="975009" cy="1070437"/>
              <a:chOff x="6642539" y="4237194"/>
              <a:chExt cx="975009" cy="1070437"/>
            </a:xfrm>
          </p:grpSpPr>
          <p:cxnSp>
            <p:nvCxnSpPr>
              <p:cNvPr id="136" name="Straight Arrow Connector 135">
                <a:extLst>
                  <a:ext uri="{FF2B5EF4-FFF2-40B4-BE49-F238E27FC236}">
                    <a16:creationId xmlns:a16="http://schemas.microsoft.com/office/drawing/2014/main" id="{98018DD0-2834-4FF2-8969-E68A965CB7B1}"/>
                  </a:ext>
                </a:extLst>
              </p:cNvPr>
              <p:cNvCxnSpPr/>
              <p:nvPr/>
            </p:nvCxnSpPr>
            <p:spPr>
              <a:xfrm>
                <a:off x="6800193"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37" name="TextBox 136">
                <a:extLst>
                  <a:ext uri="{FF2B5EF4-FFF2-40B4-BE49-F238E27FC236}">
                    <a16:creationId xmlns:a16="http://schemas.microsoft.com/office/drawing/2014/main" id="{40136149-FDEC-48B2-AFA5-9A2EDA20F12C}"/>
                  </a:ext>
                </a:extLst>
              </p:cNvPr>
              <p:cNvSpPr txBox="1"/>
              <p:nvPr/>
            </p:nvSpPr>
            <p:spPr>
              <a:xfrm>
                <a:off x="6928601"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718523F6-7A0A-458C-8DA1-EB28481DF0CB}"/>
                      </a:ext>
                    </a:extLst>
                  </p:cNvPr>
                  <p:cNvSpPr/>
                  <p:nvPr/>
                </p:nvSpPr>
                <p:spPr>
                  <a:xfrm>
                    <a:off x="6642539" y="4867549"/>
                    <a:ext cx="975009" cy="4400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5×5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38" name="Rectangle 137">
                    <a:extLst>
                      <a:ext uri="{FF2B5EF4-FFF2-40B4-BE49-F238E27FC236}">
                        <a16:creationId xmlns:a16="http://schemas.microsoft.com/office/drawing/2014/main" id="{718523F6-7A0A-458C-8DA1-EB28481DF0CB}"/>
                      </a:ext>
                    </a:extLst>
                  </p:cNvPr>
                  <p:cNvSpPr>
                    <a:spLocks noRot="1" noChangeAspect="1" noMove="1" noResize="1" noEditPoints="1" noAdjustHandles="1" noChangeArrowheads="1" noChangeShapeType="1" noTextEdit="1"/>
                  </p:cNvSpPr>
                  <p:nvPr/>
                </p:nvSpPr>
                <p:spPr>
                  <a:xfrm>
                    <a:off x="6642539" y="4867549"/>
                    <a:ext cx="975009" cy="440082"/>
                  </a:xfrm>
                  <a:prstGeom prst="rect">
                    <a:avLst/>
                  </a:prstGeom>
                  <a:blipFill>
                    <a:blip r:embed="rId16"/>
                    <a:stretch>
                      <a:fillRect/>
                    </a:stretch>
                  </a:blipFill>
                </p:spPr>
                <p:txBody>
                  <a:bodyPr/>
                  <a:lstStyle/>
                  <a:p>
                    <a:r>
                      <a:rPr lang="en-SE">
                        <a:noFill/>
                      </a:rPr>
                      <a:t> </a:t>
                    </a:r>
                  </a:p>
                </p:txBody>
              </p:sp>
            </mc:Fallback>
          </mc:AlternateContent>
        </p:grpSp>
        <p:grpSp>
          <p:nvGrpSpPr>
            <p:cNvPr id="139" name="Group 138">
              <a:extLst>
                <a:ext uri="{FF2B5EF4-FFF2-40B4-BE49-F238E27FC236}">
                  <a16:creationId xmlns:a16="http://schemas.microsoft.com/office/drawing/2014/main" id="{B324E5F0-01D4-47AD-A4C9-492EF566740C}"/>
                </a:ext>
              </a:extLst>
            </p:cNvPr>
            <p:cNvGrpSpPr/>
            <p:nvPr/>
          </p:nvGrpSpPr>
          <p:grpSpPr>
            <a:xfrm>
              <a:off x="8325987" y="4237194"/>
              <a:ext cx="945281" cy="1063450"/>
              <a:chOff x="8325987" y="4237194"/>
              <a:chExt cx="945281" cy="1063450"/>
            </a:xfrm>
          </p:grpSpPr>
          <p:cxnSp>
            <p:nvCxnSpPr>
              <p:cNvPr id="140" name="Straight Arrow Connector 139">
                <a:extLst>
                  <a:ext uri="{FF2B5EF4-FFF2-40B4-BE49-F238E27FC236}">
                    <a16:creationId xmlns:a16="http://schemas.microsoft.com/office/drawing/2014/main" id="{7EEE42C3-248A-47F4-84A1-0438E0386239}"/>
                  </a:ext>
                </a:extLst>
              </p:cNvPr>
              <p:cNvCxnSpPr/>
              <p:nvPr/>
            </p:nvCxnSpPr>
            <p:spPr>
              <a:xfrm>
                <a:off x="8451934" y="4774214"/>
                <a:ext cx="725214" cy="0"/>
              </a:xfrm>
              <a:prstGeom prst="straightConnector1">
                <a:avLst/>
              </a:prstGeom>
              <a:noFill/>
              <a:ln w="6350" cap="flat" cmpd="sng" algn="ctr">
                <a:solidFill>
                  <a:sysClr val="windowText" lastClr="000000"/>
                </a:solidFill>
                <a:prstDash val="solid"/>
                <a:miter lim="800000"/>
                <a:tailEnd type="triangle" w="lg" len="lg"/>
              </a:ln>
              <a:effectLst/>
            </p:spPr>
          </p:cxnSp>
          <p:sp>
            <p:nvSpPr>
              <p:cNvPr id="141" name="TextBox 140">
                <a:extLst>
                  <a:ext uri="{FF2B5EF4-FFF2-40B4-BE49-F238E27FC236}">
                    <a16:creationId xmlns:a16="http://schemas.microsoft.com/office/drawing/2014/main" id="{5B2C0EC1-A96E-4AC5-9E22-B696C5A87C30}"/>
                  </a:ext>
                </a:extLst>
              </p:cNvPr>
              <p:cNvSpPr txBox="1"/>
              <p:nvPr/>
            </p:nvSpPr>
            <p:spPr>
              <a:xfrm>
                <a:off x="8580342" y="4237194"/>
                <a:ext cx="240129" cy="4000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4A680E4F-4F3D-4F98-8EF9-541F405336B2}"/>
                      </a:ext>
                    </a:extLst>
                  </p:cNvPr>
                  <p:cNvSpPr/>
                  <p:nvPr/>
                </p:nvSpPr>
                <p:spPr>
                  <a:xfrm>
                    <a:off x="8325987" y="4860563"/>
                    <a:ext cx="945281" cy="4400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charset="0"/>
                            </a:rPr>
                            <m:t>1×1 </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2" name="Rectangle 141">
                    <a:extLst>
                      <a:ext uri="{FF2B5EF4-FFF2-40B4-BE49-F238E27FC236}">
                        <a16:creationId xmlns:a16="http://schemas.microsoft.com/office/drawing/2014/main" id="{4A680E4F-4F3D-4F98-8EF9-541F405336B2}"/>
                      </a:ext>
                    </a:extLst>
                  </p:cNvPr>
                  <p:cNvSpPr>
                    <a:spLocks noRot="1" noChangeAspect="1" noMove="1" noResize="1" noEditPoints="1" noAdjustHandles="1" noChangeArrowheads="1" noChangeShapeType="1" noTextEdit="1"/>
                  </p:cNvSpPr>
                  <p:nvPr/>
                </p:nvSpPr>
                <p:spPr>
                  <a:xfrm>
                    <a:off x="8325987" y="4860563"/>
                    <a:ext cx="945281" cy="440081"/>
                  </a:xfrm>
                  <a:prstGeom prst="rect">
                    <a:avLst/>
                  </a:prstGeom>
                  <a:blipFill>
                    <a:blip r:embed="rId17"/>
                    <a:stretch>
                      <a:fillRect/>
                    </a:stretch>
                  </a:blipFill>
                </p:spPr>
                <p:txBody>
                  <a:bodyPr/>
                  <a:lstStyle/>
                  <a:p>
                    <a:r>
                      <a:rPr lang="en-SE">
                        <a:noFill/>
                      </a:rPr>
                      <a:t> </a:t>
                    </a:r>
                  </a:p>
                </p:txBody>
              </p:sp>
            </mc:Fallback>
          </mc:AlternateContent>
        </p:grpSp>
        <p:grpSp>
          <p:nvGrpSpPr>
            <p:cNvPr id="143" name="Group 142">
              <a:extLst>
                <a:ext uri="{FF2B5EF4-FFF2-40B4-BE49-F238E27FC236}">
                  <a16:creationId xmlns:a16="http://schemas.microsoft.com/office/drawing/2014/main" id="{35BD9AC9-96C6-48D9-A714-D97D59F54E5B}"/>
                </a:ext>
              </a:extLst>
            </p:cNvPr>
            <p:cNvGrpSpPr/>
            <p:nvPr/>
          </p:nvGrpSpPr>
          <p:grpSpPr>
            <a:xfrm>
              <a:off x="7537675" y="1560994"/>
              <a:ext cx="744306" cy="1769434"/>
              <a:chOff x="7641842" y="1560994"/>
              <a:chExt cx="744306" cy="1769434"/>
            </a:xfrm>
          </p:grpSpPr>
          <p:grpSp>
            <p:nvGrpSpPr>
              <p:cNvPr id="144" name="Group 143">
                <a:extLst>
                  <a:ext uri="{FF2B5EF4-FFF2-40B4-BE49-F238E27FC236}">
                    <a16:creationId xmlns:a16="http://schemas.microsoft.com/office/drawing/2014/main" id="{09207F7C-A1A7-4477-B698-2747E3786F37}"/>
                  </a:ext>
                </a:extLst>
              </p:cNvPr>
              <p:cNvGrpSpPr/>
              <p:nvPr/>
            </p:nvGrpSpPr>
            <p:grpSpPr>
              <a:xfrm>
                <a:off x="7641842" y="1560994"/>
                <a:ext cx="744306" cy="1769434"/>
                <a:chOff x="7641842" y="1560994"/>
                <a:chExt cx="744306" cy="1769434"/>
              </a:xfrm>
            </p:grpSpPr>
            <p:sp>
              <p:nvSpPr>
                <p:cNvPr id="149" name="Rectangle 148">
                  <a:extLst>
                    <a:ext uri="{FF2B5EF4-FFF2-40B4-BE49-F238E27FC236}">
                      <a16:creationId xmlns:a16="http://schemas.microsoft.com/office/drawing/2014/main" id="{06F9A8E4-F701-4988-85EF-B8B8154EAD4F}"/>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88677C7C-54CA-4E34-9CD1-2B96CA3BC7E2}"/>
                        </a:ext>
                      </a:extLst>
                    </p:cNvPr>
                    <p:cNvSpPr txBox="1"/>
                    <p:nvPr/>
                  </p:nvSpPr>
                  <p:spPr>
                    <a:xfrm>
                      <a:off x="7641842" y="2890346"/>
                      <a:ext cx="744306"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600" b="0" i="1" u="none" strike="noStrike" kern="0" cap="none" spc="0" normalizeH="0" baseline="0" noProof="0" smtClean="0">
                                <a:ln>
                                  <a:noFill/>
                                </a:ln>
                                <a:solidFill>
                                  <a:prstClr val="black"/>
                                </a:solidFill>
                                <a:effectLst/>
                                <a:uLnTx/>
                                <a:uFillTx/>
                                <a:latin typeface="Cambria Math" charset="0"/>
                              </a:rPr>
                              <m:t>0</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0" name="TextBox 149">
                      <a:extLst>
                        <a:ext uri="{FF2B5EF4-FFF2-40B4-BE49-F238E27FC236}">
                          <a16:creationId xmlns:a16="http://schemas.microsoft.com/office/drawing/2014/main" id="{88677C7C-54CA-4E34-9CD1-2B96CA3BC7E2}"/>
                        </a:ext>
                      </a:extLst>
                    </p:cNvPr>
                    <p:cNvSpPr txBox="1">
                      <a:spLocks noRot="1" noChangeAspect="1" noMove="1" noResize="1" noEditPoints="1" noAdjustHandles="1" noChangeArrowheads="1" noChangeShapeType="1" noTextEdit="1"/>
                    </p:cNvSpPr>
                    <p:nvPr/>
                  </p:nvSpPr>
                  <p:spPr>
                    <a:xfrm>
                      <a:off x="7641842" y="2890346"/>
                      <a:ext cx="744306" cy="440082"/>
                    </a:xfrm>
                    <a:prstGeom prst="rect">
                      <a:avLst/>
                    </a:prstGeom>
                    <a:blipFill>
                      <a:blip r:embed="rId18"/>
                      <a:stretch>
                        <a:fillRect/>
                      </a:stretch>
                    </a:blipFill>
                  </p:spPr>
                  <p:txBody>
                    <a:bodyPr/>
                    <a:lstStyle/>
                    <a:p>
                      <a:r>
                        <a:rPr lang="en-SE">
                          <a:noFill/>
                        </a:rPr>
                        <a:t> </a:t>
                      </a:r>
                    </a:p>
                  </p:txBody>
                </p:sp>
              </mc:Fallback>
            </mc:AlternateContent>
          </p:grpSp>
          <p:sp>
            <p:nvSpPr>
              <p:cNvPr id="145" name="Oval 144">
                <a:extLst>
                  <a:ext uri="{FF2B5EF4-FFF2-40B4-BE49-F238E27FC236}">
                    <a16:creationId xmlns:a16="http://schemas.microsoft.com/office/drawing/2014/main" id="{2EC94C7F-8EE2-48F1-91DC-EC12A9E9B8C0}"/>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066DA1-1FF5-4E24-AB3F-C831BEEEA852}"/>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27C01D48-3505-40B1-B762-0BF06FA0C08C}"/>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7D6BCCB1-87DC-4095-8291-E222E02676DE}"/>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48" name="TextBox 147">
                    <a:extLst>
                      <a:ext uri="{FF2B5EF4-FFF2-40B4-BE49-F238E27FC236}">
                        <a16:creationId xmlns:a16="http://schemas.microsoft.com/office/drawing/2014/main" id="{7D6BCCB1-87DC-4095-8291-E222E02676DE}"/>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19"/>
                    <a:stretch>
                      <a:fillRect l="-53333" r="-46667" b="-5556"/>
                    </a:stretch>
                  </a:blipFill>
                </p:spPr>
                <p:txBody>
                  <a:bodyPr/>
                  <a:lstStyle/>
                  <a:p>
                    <a:r>
                      <a:rPr lang="en-SE">
                        <a:noFill/>
                      </a:rPr>
                      <a:t> </a:t>
                    </a:r>
                  </a:p>
                </p:txBody>
              </p:sp>
            </mc:Fallback>
          </mc:AlternateContent>
        </p:grpSp>
        <p:grpSp>
          <p:nvGrpSpPr>
            <p:cNvPr id="151" name="Group 150">
              <a:extLst>
                <a:ext uri="{FF2B5EF4-FFF2-40B4-BE49-F238E27FC236}">
                  <a16:creationId xmlns:a16="http://schemas.microsoft.com/office/drawing/2014/main" id="{06546DA1-00B9-4F5A-94ED-FECB7A4565E4}"/>
                </a:ext>
              </a:extLst>
            </p:cNvPr>
            <p:cNvGrpSpPr/>
            <p:nvPr/>
          </p:nvGrpSpPr>
          <p:grpSpPr>
            <a:xfrm>
              <a:off x="8865557" y="1554901"/>
              <a:ext cx="596361" cy="1769434"/>
              <a:chOff x="7641842" y="1560994"/>
              <a:chExt cx="596361" cy="1769434"/>
            </a:xfrm>
          </p:grpSpPr>
          <p:grpSp>
            <p:nvGrpSpPr>
              <p:cNvPr id="152" name="Group 151">
                <a:extLst>
                  <a:ext uri="{FF2B5EF4-FFF2-40B4-BE49-F238E27FC236}">
                    <a16:creationId xmlns:a16="http://schemas.microsoft.com/office/drawing/2014/main" id="{8D728C10-CF03-4BCC-812E-32DB63A6A3C9}"/>
                  </a:ext>
                </a:extLst>
              </p:cNvPr>
              <p:cNvGrpSpPr/>
              <p:nvPr/>
            </p:nvGrpSpPr>
            <p:grpSpPr>
              <a:xfrm>
                <a:off x="7641842" y="1560994"/>
                <a:ext cx="596361" cy="1769434"/>
                <a:chOff x="7641842" y="1560994"/>
                <a:chExt cx="596361" cy="1769434"/>
              </a:xfrm>
            </p:grpSpPr>
            <p:sp>
              <p:nvSpPr>
                <p:cNvPr id="157" name="Rectangle 156">
                  <a:extLst>
                    <a:ext uri="{FF2B5EF4-FFF2-40B4-BE49-F238E27FC236}">
                      <a16:creationId xmlns:a16="http://schemas.microsoft.com/office/drawing/2014/main" id="{DB1FC0E6-0739-47F4-B7D7-403BF88CEAF7}"/>
                    </a:ext>
                  </a:extLst>
                </p:cNvPr>
                <p:cNvSpPr/>
                <p:nvPr/>
              </p:nvSpPr>
              <p:spPr>
                <a:xfrm>
                  <a:off x="7824629" y="1560994"/>
                  <a:ext cx="304800" cy="127679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DFDE548-1C65-4C35-AC8A-936724A5FEC7}"/>
                        </a:ext>
                      </a:extLst>
                    </p:cNvPr>
                    <p:cNvSpPr txBox="1"/>
                    <p:nvPr/>
                  </p:nvSpPr>
                  <p:spPr>
                    <a:xfrm>
                      <a:off x="7641842" y="2890346"/>
                      <a:ext cx="596361" cy="44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84</m:t>
                            </m:r>
                          </m:oMath>
                        </m:oMathPara>
                      </a14:m>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8" name="TextBox 157">
                      <a:extLst>
                        <a:ext uri="{FF2B5EF4-FFF2-40B4-BE49-F238E27FC236}">
                          <a16:creationId xmlns:a16="http://schemas.microsoft.com/office/drawing/2014/main" id="{4DFDE548-1C65-4C35-AC8A-936724A5FEC7}"/>
                        </a:ext>
                      </a:extLst>
                    </p:cNvPr>
                    <p:cNvSpPr txBox="1">
                      <a:spLocks noRot="1" noChangeAspect="1" noMove="1" noResize="1" noEditPoints="1" noAdjustHandles="1" noChangeArrowheads="1" noChangeShapeType="1" noTextEdit="1"/>
                    </p:cNvSpPr>
                    <p:nvPr/>
                  </p:nvSpPr>
                  <p:spPr>
                    <a:xfrm>
                      <a:off x="7641842" y="2890346"/>
                      <a:ext cx="596361" cy="440082"/>
                    </a:xfrm>
                    <a:prstGeom prst="rect">
                      <a:avLst/>
                    </a:prstGeom>
                    <a:blipFill>
                      <a:blip r:embed="rId20"/>
                      <a:stretch>
                        <a:fillRect/>
                      </a:stretch>
                    </a:blipFill>
                  </p:spPr>
                  <p:txBody>
                    <a:bodyPr/>
                    <a:lstStyle/>
                    <a:p>
                      <a:r>
                        <a:rPr lang="en-SE">
                          <a:noFill/>
                        </a:rPr>
                        <a:t> </a:t>
                      </a:r>
                    </a:p>
                  </p:txBody>
                </p:sp>
              </mc:Fallback>
            </mc:AlternateContent>
          </p:grpSp>
          <p:sp>
            <p:nvSpPr>
              <p:cNvPr id="153" name="Oval 152">
                <a:extLst>
                  <a:ext uri="{FF2B5EF4-FFF2-40B4-BE49-F238E27FC236}">
                    <a16:creationId xmlns:a16="http://schemas.microsoft.com/office/drawing/2014/main" id="{390593B3-1C4E-42A8-AFD4-A32131B50B8A}"/>
                  </a:ext>
                </a:extLst>
              </p:cNvPr>
              <p:cNvSpPr/>
              <p:nvPr/>
            </p:nvSpPr>
            <p:spPr>
              <a:xfrm>
                <a:off x="7842790" y="1594703"/>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ADDFD19-5DEF-4F56-A42B-148C320877D8}"/>
                  </a:ext>
                </a:extLst>
              </p:cNvPr>
              <p:cNvSpPr/>
              <p:nvPr/>
            </p:nvSpPr>
            <p:spPr>
              <a:xfrm>
                <a:off x="7837947" y="1922630"/>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3C4EF1DE-D91B-460A-A562-C30FDAF3ACBA}"/>
                  </a:ext>
                </a:extLst>
              </p:cNvPr>
              <p:cNvSpPr/>
              <p:nvPr/>
            </p:nvSpPr>
            <p:spPr>
              <a:xfrm>
                <a:off x="7837623" y="2537825"/>
                <a:ext cx="278812" cy="275376"/>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B768830-BD50-4C18-A3AB-BEAD52FD4B64}"/>
                      </a:ext>
                    </a:extLst>
                  </p:cNvPr>
                  <p:cNvSpPr txBox="1"/>
                  <p:nvPr/>
                </p:nvSpPr>
                <p:spPr>
                  <a:xfrm>
                    <a:off x="7914059" y="2240900"/>
                    <a:ext cx="125023" cy="28005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charset="0"/>
                              <a:ea typeface="Cambria Math" charset="0"/>
                              <a:cs typeface="Cambria Math" charset="0"/>
                            </a:rPr>
                            <m:t>⋮</m:t>
                          </m:r>
                        </m:oMath>
                      </m:oMathPara>
                    </a14:m>
                    <a:endParaRPr kumimoji="0" lang="en-US" sz="14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156" name="TextBox 155">
                    <a:extLst>
                      <a:ext uri="{FF2B5EF4-FFF2-40B4-BE49-F238E27FC236}">
                        <a16:creationId xmlns:a16="http://schemas.microsoft.com/office/drawing/2014/main" id="{3B768830-BD50-4C18-A3AB-BEAD52FD4B64}"/>
                      </a:ext>
                    </a:extLst>
                  </p:cNvPr>
                  <p:cNvSpPr txBox="1">
                    <a:spLocks noRot="1" noChangeAspect="1" noMove="1" noResize="1" noEditPoints="1" noAdjustHandles="1" noChangeArrowheads="1" noChangeShapeType="1" noTextEdit="1"/>
                  </p:cNvSpPr>
                  <p:nvPr/>
                </p:nvSpPr>
                <p:spPr>
                  <a:xfrm>
                    <a:off x="7914059" y="2240900"/>
                    <a:ext cx="125023" cy="280053"/>
                  </a:xfrm>
                  <a:prstGeom prst="rect">
                    <a:avLst/>
                  </a:prstGeom>
                  <a:blipFill>
                    <a:blip r:embed="rId21"/>
                    <a:stretch>
                      <a:fillRect l="-43750" r="-43750" b="-5714"/>
                    </a:stretch>
                  </a:blipFill>
                </p:spPr>
                <p:txBody>
                  <a:bodyPr/>
                  <a:lstStyle/>
                  <a:p>
                    <a:r>
                      <a:rPr lang="en-SE">
                        <a:noFill/>
                      </a:rPr>
                      <a:t> </a:t>
                    </a:r>
                  </a:p>
                </p:txBody>
              </p:sp>
            </mc:Fallback>
          </mc:AlternateContent>
        </p:grpSp>
      </p:grpSp>
    </p:spTree>
    <p:extLst>
      <p:ext uri="{BB962C8B-B14F-4D97-AF65-F5344CB8AC3E}">
        <p14:creationId xmlns:p14="http://schemas.microsoft.com/office/powerpoint/2010/main" val="125266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291-27C4-4D1B-AF34-3F777DB534C3}"/>
              </a:ext>
            </a:extLst>
          </p:cNvPr>
          <p:cNvSpPr>
            <a:spLocks noGrp="1"/>
          </p:cNvSpPr>
          <p:nvPr>
            <p:ph type="title"/>
          </p:nvPr>
        </p:nvSpPr>
        <p:spPr>
          <a:xfrm>
            <a:off x="457200" y="-171400"/>
            <a:ext cx="8229600" cy="868362"/>
          </a:xfrm>
        </p:spPr>
        <p:txBody>
          <a:bodyPr/>
          <a:lstStyle/>
          <a:p>
            <a:r>
              <a:rPr lang="en-US" sz="2800" dirty="0"/>
              <a:t>Convolution Implementation of Sliding Windows</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8100B-A287-4E5C-9216-72B0D03B5C51}"/>
                  </a:ext>
                </a:extLst>
              </p:cNvPr>
              <p:cNvSpPr>
                <a:spLocks noGrp="1"/>
              </p:cNvSpPr>
              <p:nvPr>
                <p:ph idx="1"/>
              </p:nvPr>
            </p:nvSpPr>
            <p:spPr>
              <a:xfrm>
                <a:off x="20081" y="476672"/>
                <a:ext cx="9047719" cy="1844528"/>
              </a:xfrm>
            </p:spPr>
            <p:txBody>
              <a:bodyPr>
                <a:normAutofit fontScale="47500" lnSpcReduction="20000"/>
              </a:bodyPr>
              <a:lstStyle/>
              <a:p>
                <a:r>
                  <a:rPr lang="en-US" sz="3200" dirty="0"/>
                  <a:t>If the input image is larger than the CNN’s input size, then this transformation allows us to “slide” the entire CNN across many spatial positions in the larger input image, and generate multiple SoftMax output vectors in one forward pass, whereas the original architecture with FC layers only computes one SoftMax output vector in one forward pass. This improves computation efficiency by reducing redundant computations between overlapping sliding windows</a:t>
                </a:r>
              </a:p>
              <a:p>
                <a:r>
                  <a:rPr lang="en-US" dirty="0"/>
                  <a:t>Middle row: outputs </a:t>
                </a:r>
                <a14:m>
                  <m:oMath xmlns:m="http://schemas.openxmlformats.org/officeDocument/2006/math">
                    <m:r>
                      <a:rPr lang="en-US" b="0" i="1" smtClean="0">
                        <a:latin typeface="Cambria Math" panose="02040503050406030204" pitchFamily="18" charset="0"/>
                      </a:rPr>
                      <m:t>2∗2=4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2∗2=4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6</m:t>
                    </m:r>
                    <m:r>
                      <a:rPr lang="en-US" i="1">
                        <a:latin typeface="Cambria Math" panose="02040503050406030204" pitchFamily="18" charset="0"/>
                      </a:rPr>
                      <m:t>×1</m:t>
                    </m:r>
                    <m:r>
                      <a:rPr lang="en-US" b="0" i="1" smtClean="0">
                        <a:latin typeface="Cambria Math" panose="02040503050406030204" pitchFamily="18" charset="0"/>
                      </a:rPr>
                      <m:t>6</m:t>
                    </m:r>
                  </m:oMath>
                </a14:m>
                <a:r>
                  <a:rPr lang="en-US" dirty="0"/>
                  <a:t> input image with stride 2</a:t>
                </a:r>
              </a:p>
              <a:p>
                <a:r>
                  <a:rPr lang="en-US" dirty="0"/>
                  <a:t>Bottom row: outputs </a:t>
                </a:r>
                <a14:m>
                  <m:oMath xmlns:m="http://schemas.openxmlformats.org/officeDocument/2006/math">
                    <m:r>
                      <a:rPr lang="en-US" b="0" i="1" smtClean="0">
                        <a:latin typeface="Cambria Math" panose="02040503050406030204" pitchFamily="18" charset="0"/>
                      </a:rPr>
                      <m:t>8∗8=64</m:t>
                    </m:r>
                  </m:oMath>
                </a14:m>
                <a:r>
                  <a:rPr lang="en-US" dirty="0"/>
                  <a:t> probability vectors of size 4, corresponding to each of the </a:t>
                </a:r>
                <a14:m>
                  <m:oMath xmlns:m="http://schemas.openxmlformats.org/officeDocument/2006/math">
                    <m:r>
                      <a:rPr lang="en-US" i="1">
                        <a:latin typeface="Cambria Math" panose="02040503050406030204" pitchFamily="18" charset="0"/>
                      </a:rPr>
                      <m:t>8∗8=64</m:t>
                    </m:r>
                  </m:oMath>
                </a14:m>
                <a:r>
                  <a:rPr lang="en-US" dirty="0"/>
                  <a:t> possible positions of sliding a </a:t>
                </a:r>
                <a14:m>
                  <m:oMath xmlns:m="http://schemas.openxmlformats.org/officeDocument/2006/math">
                    <m:r>
                      <a:rPr lang="en-US" b="0" i="1" smtClean="0">
                        <a:latin typeface="Cambria Math" panose="02040503050406030204" pitchFamily="18" charset="0"/>
                      </a:rPr>
                      <m:t>14×14</m:t>
                    </m:r>
                  </m:oMath>
                </a14:m>
                <a:r>
                  <a:rPr lang="en-US" dirty="0"/>
                  <a:t> box across the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8</m:t>
                    </m:r>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8</m:t>
                    </m:r>
                  </m:oMath>
                </a14:m>
                <a:r>
                  <a:rPr lang="en-US" dirty="0"/>
                  <a:t> input image with stride 2</a:t>
                </a:r>
              </a:p>
            </p:txBody>
          </p:sp>
        </mc:Choice>
        <mc:Fallback xmlns="">
          <p:sp>
            <p:nvSpPr>
              <p:cNvPr id="3" name="Content Placeholder 2">
                <a:extLst>
                  <a:ext uri="{FF2B5EF4-FFF2-40B4-BE49-F238E27FC236}">
                    <a16:creationId xmlns:a16="http://schemas.microsoft.com/office/drawing/2014/main" id="{B168100B-A287-4E5C-9216-72B0D03B5C51}"/>
                  </a:ext>
                </a:extLst>
              </p:cNvPr>
              <p:cNvSpPr>
                <a:spLocks noGrp="1" noRot="1" noChangeAspect="1" noMove="1" noResize="1" noEditPoints="1" noAdjustHandles="1" noChangeArrowheads="1" noChangeShapeType="1" noTextEdit="1"/>
              </p:cNvSpPr>
              <p:nvPr>
                <p:ph idx="1"/>
              </p:nvPr>
            </p:nvSpPr>
            <p:spPr>
              <a:xfrm>
                <a:off x="20081" y="476672"/>
                <a:ext cx="9047719" cy="1844528"/>
              </a:xfrm>
              <a:blipFill>
                <a:blip r:embed="rId2"/>
                <a:stretch>
                  <a:fillRect l="-202" t="-2970" b="-297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D12132AA-E857-499A-90CA-C27F176AF71C}"/>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9" name="Picture 8">
            <a:extLst>
              <a:ext uri="{FF2B5EF4-FFF2-40B4-BE49-F238E27FC236}">
                <a16:creationId xmlns:a16="http://schemas.microsoft.com/office/drawing/2014/main" id="{1DBC1FA5-3E5B-47DD-AFC0-E7952688B80F}"/>
              </a:ext>
            </a:extLst>
          </p:cNvPr>
          <p:cNvPicPr>
            <a:picLocks noChangeAspect="1"/>
          </p:cNvPicPr>
          <p:nvPr/>
        </p:nvPicPr>
        <p:blipFill>
          <a:blip r:embed="rId3"/>
          <a:stretch>
            <a:fillRect/>
          </a:stretch>
        </p:blipFill>
        <p:spPr>
          <a:xfrm>
            <a:off x="-20081" y="2321200"/>
            <a:ext cx="9144000" cy="4468644"/>
          </a:xfrm>
          <a:prstGeom prst="rect">
            <a:avLst/>
          </a:prstGeom>
        </p:spPr>
      </p:pic>
    </p:spTree>
    <p:extLst>
      <p:ext uri="{BB962C8B-B14F-4D97-AF65-F5344CB8AC3E}">
        <p14:creationId xmlns:p14="http://schemas.microsoft.com/office/powerpoint/2010/main" val="131678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B5DA-BDB1-4A49-A0F7-CE69A5551A2E}"/>
              </a:ext>
            </a:extLst>
          </p:cNvPr>
          <p:cNvSpPr>
            <a:spLocks noGrp="1"/>
          </p:cNvSpPr>
          <p:nvPr>
            <p:ph type="title"/>
          </p:nvPr>
        </p:nvSpPr>
        <p:spPr/>
        <p:txBody>
          <a:bodyPr/>
          <a:lstStyle/>
          <a:p>
            <a:r>
              <a:rPr lang="en-US" dirty="0"/>
              <a:t>Region Proposals</a:t>
            </a:r>
            <a:endParaRPr lang="en-SE" dirty="0"/>
          </a:p>
        </p:txBody>
      </p:sp>
      <p:sp>
        <p:nvSpPr>
          <p:cNvPr id="3" name="Content Placeholder 2">
            <a:extLst>
              <a:ext uri="{FF2B5EF4-FFF2-40B4-BE49-F238E27FC236}">
                <a16:creationId xmlns:a16="http://schemas.microsoft.com/office/drawing/2014/main" id="{BD119930-69F7-46A5-82D1-186FE0BA893B}"/>
              </a:ext>
            </a:extLst>
          </p:cNvPr>
          <p:cNvSpPr>
            <a:spLocks noGrp="1"/>
          </p:cNvSpPr>
          <p:nvPr>
            <p:ph idx="1"/>
          </p:nvPr>
        </p:nvSpPr>
        <p:spPr>
          <a:xfrm>
            <a:off x="457200" y="1295400"/>
            <a:ext cx="8229600" cy="2749847"/>
          </a:xfrm>
        </p:spPr>
        <p:txBody>
          <a:bodyPr>
            <a:normAutofit fontScale="92500" lnSpcReduction="10000"/>
          </a:bodyPr>
          <a:lstStyle/>
          <a:p>
            <a:r>
              <a:rPr lang="en-US" dirty="0"/>
              <a:t>Generating region proposals: find a small set of boxes that are likely to cover all objects, based on heuristics (no learning): e.g., look for “blob-like” image regions</a:t>
            </a:r>
          </a:p>
          <a:p>
            <a:pPr lvl="1"/>
            <a:r>
              <a:rPr lang="en-US" dirty="0"/>
              <a:t>Relatively fast to run: e.g. Selective Search gives 2000 region proposals in a few seconds on CPU</a:t>
            </a:r>
            <a:endParaRPr lang="en-SE" dirty="0"/>
          </a:p>
        </p:txBody>
      </p:sp>
      <p:sp>
        <p:nvSpPr>
          <p:cNvPr id="4" name="Slide Number Placeholder 3">
            <a:extLst>
              <a:ext uri="{FF2B5EF4-FFF2-40B4-BE49-F238E27FC236}">
                <a16:creationId xmlns:a16="http://schemas.microsoft.com/office/drawing/2014/main" id="{C72EF424-41A3-4392-9CC7-28D820C34EFD}"/>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6" name="Picture 5">
            <a:extLst>
              <a:ext uri="{FF2B5EF4-FFF2-40B4-BE49-F238E27FC236}">
                <a16:creationId xmlns:a16="http://schemas.microsoft.com/office/drawing/2014/main" id="{960B21C1-D206-43C5-8778-5E2E13215ED8}"/>
              </a:ext>
            </a:extLst>
          </p:cNvPr>
          <p:cNvPicPr>
            <a:picLocks noChangeAspect="1"/>
          </p:cNvPicPr>
          <p:nvPr/>
        </p:nvPicPr>
        <p:blipFill>
          <a:blip r:embed="rId2"/>
          <a:stretch>
            <a:fillRect/>
          </a:stretch>
        </p:blipFill>
        <p:spPr>
          <a:xfrm>
            <a:off x="16481" y="4109864"/>
            <a:ext cx="9144000" cy="2355554"/>
          </a:xfrm>
          <a:prstGeom prst="rect">
            <a:avLst/>
          </a:prstGeom>
        </p:spPr>
      </p:pic>
    </p:spTree>
    <p:extLst>
      <p:ext uri="{BB962C8B-B14F-4D97-AF65-F5344CB8AC3E}">
        <p14:creationId xmlns:p14="http://schemas.microsoft.com/office/powerpoint/2010/main" val="114931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119-D1E8-4E9D-A073-850C9094DC2B}"/>
              </a:ext>
            </a:extLst>
          </p:cNvPr>
          <p:cNvSpPr>
            <a:spLocks noGrp="1"/>
          </p:cNvSpPr>
          <p:nvPr>
            <p:ph type="title"/>
          </p:nvPr>
        </p:nvSpPr>
        <p:spPr>
          <a:xfrm>
            <a:off x="457200" y="-27384"/>
            <a:ext cx="8229600" cy="868362"/>
          </a:xfrm>
        </p:spPr>
        <p:txBody>
          <a:bodyPr/>
          <a:lstStyle/>
          <a:p>
            <a:r>
              <a:rPr lang="en-US" dirty="0"/>
              <a:t>R-CNN: Training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4FE1-58DD-4F29-865C-A098B99F57D7}"/>
                  </a:ext>
                </a:extLst>
              </p:cNvPr>
              <p:cNvSpPr>
                <a:spLocks noGrp="1"/>
              </p:cNvSpPr>
              <p:nvPr>
                <p:ph idx="1"/>
              </p:nvPr>
            </p:nvSpPr>
            <p:spPr>
              <a:xfrm>
                <a:off x="457200" y="806208"/>
                <a:ext cx="8229600" cy="1326648"/>
              </a:xfrm>
            </p:spPr>
            <p:txBody>
              <a:bodyPr>
                <a:normAutofit fontScale="55000" lnSpcReduction="20000"/>
              </a:bodyPr>
              <a:lstStyle/>
              <a:p>
                <a:r>
                  <a:rPr lang="en-US" dirty="0"/>
                  <a:t>Crop/warp each region proposal into same-size (e.g., </a:t>
                </a:r>
                <a14:m>
                  <m:oMath xmlns:m="http://schemas.openxmlformats.org/officeDocument/2006/math">
                    <m:r>
                      <a:rPr lang="en-US" i="1" dirty="0">
                        <a:latin typeface="Cambria Math" panose="02040503050406030204" pitchFamily="18" charset="0"/>
                      </a:rPr>
                      <m:t>224×224</m:t>
                    </m:r>
                  </m:oMath>
                </a14:m>
                <a:r>
                  <a:rPr lang="en-US" dirty="0"/>
                  <a:t>) image regions, and run each through a CNN to get bounding box and class label for each region</a:t>
                </a:r>
              </a:p>
              <a:p>
                <a:r>
                  <a:rPr lang="en-US" dirty="0"/>
                  <a:t>Bounding box regression: transform each region proposal with learnable parameters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into a better bounding box</a:t>
                </a:r>
              </a:p>
              <a:p>
                <a:endParaRPr lang="en-SE" dirty="0"/>
              </a:p>
            </p:txBody>
          </p:sp>
        </mc:Choice>
        <mc:Fallback xmlns="">
          <p:sp>
            <p:nvSpPr>
              <p:cNvPr id="3" name="Content Placeholder 2">
                <a:extLst>
                  <a:ext uri="{FF2B5EF4-FFF2-40B4-BE49-F238E27FC236}">
                    <a16:creationId xmlns:a16="http://schemas.microsoft.com/office/drawing/2014/main" id="{C7564FE1-58DD-4F29-865C-A098B99F57D7}"/>
                  </a:ext>
                </a:extLst>
              </p:cNvPr>
              <p:cNvSpPr>
                <a:spLocks noGrp="1" noRot="1" noChangeAspect="1" noMove="1" noResize="1" noEditPoints="1" noAdjustHandles="1" noChangeArrowheads="1" noChangeShapeType="1" noTextEdit="1"/>
              </p:cNvSpPr>
              <p:nvPr>
                <p:ph idx="1"/>
              </p:nvPr>
            </p:nvSpPr>
            <p:spPr>
              <a:xfrm>
                <a:off x="457200" y="806208"/>
                <a:ext cx="8229600" cy="1326648"/>
              </a:xfrm>
              <a:blipFill>
                <a:blip r:embed="rId2"/>
                <a:stretch>
                  <a:fillRect l="-444" t="-6422" b="-183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1DA3E2B-C4DD-4BDB-9E8A-EDFE957D25DB}"/>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6" name="Picture 5">
            <a:extLst>
              <a:ext uri="{FF2B5EF4-FFF2-40B4-BE49-F238E27FC236}">
                <a16:creationId xmlns:a16="http://schemas.microsoft.com/office/drawing/2014/main" id="{9E3406E7-48DF-4CD2-A5FC-0BC2888222A9}"/>
              </a:ext>
            </a:extLst>
          </p:cNvPr>
          <p:cNvPicPr>
            <a:picLocks noChangeAspect="1"/>
          </p:cNvPicPr>
          <p:nvPr/>
        </p:nvPicPr>
        <p:blipFill>
          <a:blip r:embed="rId3"/>
          <a:stretch>
            <a:fillRect/>
          </a:stretch>
        </p:blipFill>
        <p:spPr>
          <a:xfrm>
            <a:off x="0" y="2107245"/>
            <a:ext cx="9144000" cy="4718098"/>
          </a:xfrm>
          <a:prstGeom prst="rect">
            <a:avLst/>
          </a:prstGeom>
        </p:spPr>
      </p:pic>
      <p:sp>
        <p:nvSpPr>
          <p:cNvPr id="8" name="Rectangle 7">
            <a:extLst>
              <a:ext uri="{FF2B5EF4-FFF2-40B4-BE49-F238E27FC236}">
                <a16:creationId xmlns:a16="http://schemas.microsoft.com/office/drawing/2014/main" id="{2C97F6E7-B55E-4612-A607-28BABE573B1E}"/>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2295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FE-2D30-4B7D-B595-E0398A75BDDC}"/>
              </a:ext>
            </a:extLst>
          </p:cNvPr>
          <p:cNvSpPr>
            <a:spLocks noGrp="1"/>
          </p:cNvSpPr>
          <p:nvPr>
            <p:ph type="title"/>
          </p:nvPr>
        </p:nvSpPr>
        <p:spPr/>
        <p:txBody>
          <a:bodyPr/>
          <a:lstStyle/>
          <a:p>
            <a:r>
              <a:rPr lang="en-US" dirty="0"/>
              <a:t>R-CNN Training Example</a:t>
            </a:r>
            <a:endParaRPr lang="en-SE" dirty="0"/>
          </a:p>
        </p:txBody>
      </p:sp>
      <p:sp>
        <p:nvSpPr>
          <p:cNvPr id="3" name="Content Placeholder 2">
            <a:extLst>
              <a:ext uri="{FF2B5EF4-FFF2-40B4-BE49-F238E27FC236}">
                <a16:creationId xmlns:a16="http://schemas.microsoft.com/office/drawing/2014/main" id="{EC9EEA51-2465-486F-9554-6CF636CD1E9C}"/>
              </a:ext>
            </a:extLst>
          </p:cNvPr>
          <p:cNvSpPr>
            <a:spLocks noGrp="1"/>
          </p:cNvSpPr>
          <p:nvPr>
            <p:ph idx="1"/>
          </p:nvPr>
        </p:nvSpPr>
        <p:spPr>
          <a:xfrm>
            <a:off x="323528" y="1040446"/>
            <a:ext cx="8363272" cy="1421904"/>
          </a:xfrm>
        </p:spPr>
        <p:txBody>
          <a:bodyPr>
            <a:normAutofit fontScale="55000" lnSpcReduction="20000"/>
          </a:bodyPr>
          <a:lstStyle/>
          <a:p>
            <a:r>
              <a:rPr lang="en-US" dirty="0"/>
              <a:t>Categorize each region proposal as positive, negative, or neutral based on overlap with ground-truth boxes</a:t>
            </a:r>
          </a:p>
          <a:p>
            <a:pPr algn="l"/>
            <a:r>
              <a:rPr lang="en-US" dirty="0"/>
              <a:t>Crop pixels from each positive and negative proposal, resize to 224 x 224</a:t>
            </a:r>
          </a:p>
          <a:p>
            <a:pPr algn="l"/>
            <a:r>
              <a:rPr lang="en-US" dirty="0"/>
              <a:t>Use the CNN for </a:t>
            </a:r>
            <a:r>
              <a:rPr lang="en-US" dirty="0" err="1"/>
              <a:t>Bbox</a:t>
            </a:r>
            <a:r>
              <a:rPr lang="en-US" dirty="0"/>
              <a:t> regression and classification for positive boxes; only 1-class prediction for negative boxes</a:t>
            </a:r>
            <a:endParaRPr lang="en-SE" dirty="0"/>
          </a:p>
          <a:p>
            <a:endParaRPr lang="en-SE" dirty="0"/>
          </a:p>
        </p:txBody>
      </p:sp>
      <p:sp>
        <p:nvSpPr>
          <p:cNvPr id="4" name="Slide Number Placeholder 3">
            <a:extLst>
              <a:ext uri="{FF2B5EF4-FFF2-40B4-BE49-F238E27FC236}">
                <a16:creationId xmlns:a16="http://schemas.microsoft.com/office/drawing/2014/main" id="{CF497887-5D64-4D03-9940-B398DFC8EE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6" name="Picture 5">
            <a:extLst>
              <a:ext uri="{FF2B5EF4-FFF2-40B4-BE49-F238E27FC236}">
                <a16:creationId xmlns:a16="http://schemas.microsoft.com/office/drawing/2014/main" id="{5C75887D-482D-430B-8CA4-CEBA8A388EEC}"/>
              </a:ext>
            </a:extLst>
          </p:cNvPr>
          <p:cNvPicPr>
            <a:picLocks noChangeAspect="1"/>
          </p:cNvPicPr>
          <p:nvPr/>
        </p:nvPicPr>
        <p:blipFill>
          <a:blip r:embed="rId2"/>
          <a:stretch>
            <a:fillRect/>
          </a:stretch>
        </p:blipFill>
        <p:spPr>
          <a:xfrm>
            <a:off x="196485" y="2327137"/>
            <a:ext cx="8623987" cy="4414231"/>
          </a:xfrm>
          <a:prstGeom prst="rect">
            <a:avLst/>
          </a:prstGeom>
        </p:spPr>
      </p:pic>
    </p:spTree>
    <p:extLst>
      <p:ext uri="{BB962C8B-B14F-4D97-AF65-F5344CB8AC3E}">
        <p14:creationId xmlns:p14="http://schemas.microsoft.com/office/powerpoint/2010/main" val="132820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62A9-C49F-4A16-9D0A-3FB6F8442AA0}"/>
              </a:ext>
            </a:extLst>
          </p:cNvPr>
          <p:cNvSpPr>
            <a:spLocks noGrp="1"/>
          </p:cNvSpPr>
          <p:nvPr>
            <p:ph type="title"/>
          </p:nvPr>
        </p:nvSpPr>
        <p:spPr/>
        <p:txBody>
          <a:bodyPr/>
          <a:lstStyle/>
          <a:p>
            <a:r>
              <a:rPr lang="en-US" dirty="0"/>
              <a:t>R-CNN: Test Time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2CC50-DFF5-43B3-8359-8A94E18DF70E}"/>
                  </a:ext>
                </a:extLst>
              </p:cNvPr>
              <p:cNvSpPr>
                <a:spLocks noGrp="1"/>
              </p:cNvSpPr>
              <p:nvPr>
                <p:ph idx="1"/>
              </p:nvPr>
            </p:nvSpPr>
            <p:spPr/>
            <p:txBody>
              <a:bodyPr>
                <a:normAutofit fontScale="85000" lnSpcReduction="10000"/>
              </a:bodyPr>
              <a:lstStyle/>
              <a:p>
                <a:r>
                  <a:rPr lang="en-US" dirty="0"/>
                  <a:t>1. Run region proposal method to compute ~2000 region proposals</a:t>
                </a:r>
              </a:p>
              <a:p>
                <a:r>
                  <a:rPr lang="en-US" dirty="0"/>
                  <a:t>2. Resize each region to </a:t>
                </a:r>
                <a14:m>
                  <m:oMath xmlns:m="http://schemas.openxmlformats.org/officeDocument/2006/math">
                    <m:r>
                      <a:rPr lang="en-US" i="1" dirty="0" smtClean="0">
                        <a:latin typeface="Cambria Math" panose="02040503050406030204" pitchFamily="18" charset="0"/>
                      </a:rPr>
                      <m:t>224×224</m:t>
                    </m:r>
                  </m:oMath>
                </a14:m>
                <a:r>
                  <a:rPr lang="en-US" dirty="0"/>
                  <a:t> (tunable </a:t>
                </a:r>
                <a:r>
                  <a:rPr lang="en-US" dirty="0" err="1"/>
                  <a:t>hyperparams</a:t>
                </a:r>
                <a:r>
                  <a:rPr lang="en-US" dirty="0"/>
                  <a:t>) and run independently through the CNN to predict class scores and </a:t>
                </a:r>
                <a:r>
                  <a:rPr lang="en-US" dirty="0" err="1"/>
                  <a:t>Bbox</a:t>
                </a:r>
                <a:r>
                  <a:rPr lang="en-US" dirty="0"/>
                  <a:t> transform</a:t>
                </a:r>
              </a:p>
              <a:p>
                <a:r>
                  <a:rPr lang="en-US" dirty="0"/>
                  <a:t>3. Use scores to select a subset of region proposals to output </a:t>
                </a:r>
              </a:p>
              <a:p>
                <a:pPr lvl="1"/>
                <a:r>
                  <a:rPr lang="en-US" dirty="0"/>
                  <a:t>Many choices here: threshold on background score (e.g., output bottom K proposals with lowest background scores), or per-class (e.g., output top K proposals with highest classification scores for the given class)…</a:t>
                </a:r>
              </a:p>
              <a:p>
                <a:r>
                  <a:rPr lang="en-US" dirty="0"/>
                  <a:t>4. Compare with ground-truth </a:t>
                </a:r>
                <a:r>
                  <a:rPr lang="en-US" dirty="0" err="1"/>
                  <a:t>Bboxes</a:t>
                </a:r>
                <a:endParaRPr lang="en-SE" dirty="0"/>
              </a:p>
            </p:txBody>
          </p:sp>
        </mc:Choice>
        <mc:Fallback xmlns="">
          <p:sp>
            <p:nvSpPr>
              <p:cNvPr id="3" name="Content Placeholder 2">
                <a:extLst>
                  <a:ext uri="{FF2B5EF4-FFF2-40B4-BE49-F238E27FC236}">
                    <a16:creationId xmlns:a16="http://schemas.microsoft.com/office/drawing/2014/main" id="{1A12CC50-DFF5-43B3-8359-8A94E18DF70E}"/>
                  </a:ext>
                </a:extLst>
              </p:cNvPr>
              <p:cNvSpPr>
                <a:spLocks noGrp="1" noRot="1" noChangeAspect="1" noMove="1" noResize="1" noEditPoints="1" noAdjustHandles="1" noChangeArrowheads="1" noChangeShapeType="1" noTextEdit="1"/>
              </p:cNvSpPr>
              <p:nvPr>
                <p:ph idx="1"/>
              </p:nvPr>
            </p:nvSpPr>
            <p:spPr>
              <a:blipFill>
                <a:blip r:embed="rId3"/>
                <a:stretch>
                  <a:fillRect l="-1259" t="-1912" r="-741" b="-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CBB032B-5FE4-4509-8FD7-F4743FD3FE79}"/>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63484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410-A2F1-4497-86AD-C92D61CD5B2F}"/>
              </a:ext>
            </a:extLst>
          </p:cNvPr>
          <p:cNvSpPr>
            <a:spLocks noGrp="1"/>
          </p:cNvSpPr>
          <p:nvPr>
            <p:ph type="title"/>
          </p:nvPr>
        </p:nvSpPr>
        <p:spPr/>
        <p:txBody>
          <a:bodyPr/>
          <a:lstStyle/>
          <a:p>
            <a:r>
              <a:rPr lang="en-US" dirty="0"/>
              <a:t>Detection Criteria (Intersection Over Union, IOU)</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4EFEA-A7B6-4156-87A0-2E601BEAF03D}"/>
                  </a:ext>
                </a:extLst>
              </p:cNvPr>
              <p:cNvSpPr>
                <a:spLocks noGrp="1"/>
              </p:cNvSpPr>
              <p:nvPr>
                <p:ph idx="1"/>
              </p:nvPr>
            </p:nvSpPr>
            <p:spPr>
              <a:xfrm>
                <a:off x="179512" y="4418519"/>
                <a:ext cx="8712968" cy="2106825"/>
              </a:xfrm>
            </p:spPr>
            <p:txBody>
              <a:bodyPr>
                <a:normAutofit fontScale="92500"/>
              </a:bodyPr>
              <a:lstStyle/>
              <a:p>
                <a:r>
                  <a:rPr lang="en-US" dirty="0"/>
                  <a:t>Blue box: Ground Truth; Red box: model output</a:t>
                </a:r>
              </a:p>
              <a:p>
                <a:r>
                  <a:rPr lang="en-US" dirty="0"/>
                  <a:t>Set a threshold for detection (positive result) </a:t>
                </a:r>
                <a14:m>
                  <m:oMath xmlns:m="http://schemas.openxmlformats.org/officeDocument/2006/math">
                    <m:r>
                      <m:rPr>
                        <m:sty m:val="p"/>
                      </m:rPr>
                      <a:rPr lang="en-US" b="0" i="0" smtClean="0">
                        <a:latin typeface="Cambria Math" panose="02040503050406030204" pitchFamily="18" charset="0"/>
                      </a:rPr>
                      <m:t>IOU</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GT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B</m:t>
                        </m:r>
                      </m:e>
                      <m:sub>
                        <m:r>
                          <m:rPr>
                            <m:sty m:val="p"/>
                          </m:rPr>
                          <a:rPr lang="en-US" b="0" i="0" smtClean="0">
                            <a:latin typeface="Cambria Math" panose="02040503050406030204" pitchFamily="18" charset="0"/>
                          </a:rPr>
                          <m:t>Pred</m:t>
                        </m:r>
                      </m:sub>
                    </m:sSub>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𝐼𝑜𝑈</m:t>
                        </m:r>
                      </m:sub>
                    </m:sSub>
                  </m:oMath>
                </a14:m>
                <a:endParaRPr lang="en-US" dirty="0"/>
              </a:p>
              <a:p>
                <a:pPr lvl="1"/>
                <a:r>
                  <a:rPr lang="en-US" dirty="0"/>
                  <a:t>Common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𝐼𝑜𝑈</m:t>
                        </m:r>
                      </m:sub>
                    </m:sSub>
                    <m:r>
                      <a:rPr lang="en-US" b="0" i="1" smtClean="0">
                        <a:latin typeface="Cambria Math" panose="02040503050406030204" pitchFamily="18" charset="0"/>
                      </a:rPr>
                      <m:t>=0.5</m:t>
                    </m:r>
                  </m:oMath>
                </a14:m>
                <a:endParaRPr lang="en-SE" dirty="0"/>
              </a:p>
            </p:txBody>
          </p:sp>
        </mc:Choice>
        <mc:Fallback xmlns="">
          <p:sp>
            <p:nvSpPr>
              <p:cNvPr id="3" name="Content Placeholder 2">
                <a:extLst>
                  <a:ext uri="{FF2B5EF4-FFF2-40B4-BE49-F238E27FC236}">
                    <a16:creationId xmlns:a16="http://schemas.microsoft.com/office/drawing/2014/main" id="{07D4EFEA-A7B6-4156-87A0-2E601BEAF03D}"/>
                  </a:ext>
                </a:extLst>
              </p:cNvPr>
              <p:cNvSpPr>
                <a:spLocks noGrp="1" noRot="1" noChangeAspect="1" noMove="1" noResize="1" noEditPoints="1" noAdjustHandles="1" noChangeArrowheads="1" noChangeShapeType="1" noTextEdit="1"/>
              </p:cNvSpPr>
              <p:nvPr>
                <p:ph idx="1"/>
              </p:nvPr>
            </p:nvSpPr>
            <p:spPr>
              <a:xfrm>
                <a:off x="179512" y="4418519"/>
                <a:ext cx="8712968" cy="2106825"/>
              </a:xfrm>
              <a:blipFill>
                <a:blip r:embed="rId2"/>
                <a:stretch>
                  <a:fillRect l="-1399" t="-3768" b="-376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B073D9-EDE2-4367-86EE-61B0871D573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6" name="Picture 5">
            <a:extLst>
              <a:ext uri="{FF2B5EF4-FFF2-40B4-BE49-F238E27FC236}">
                <a16:creationId xmlns:a16="http://schemas.microsoft.com/office/drawing/2014/main" id="{1DDBDD56-1379-49C4-A87D-6915CB17C879}"/>
              </a:ext>
            </a:extLst>
          </p:cNvPr>
          <p:cNvPicPr>
            <a:picLocks noChangeAspect="1"/>
          </p:cNvPicPr>
          <p:nvPr/>
        </p:nvPicPr>
        <p:blipFill>
          <a:blip r:embed="rId3"/>
          <a:stretch>
            <a:fillRect/>
          </a:stretch>
        </p:blipFill>
        <p:spPr>
          <a:xfrm>
            <a:off x="179512" y="1412776"/>
            <a:ext cx="5515722" cy="2106825"/>
          </a:xfrm>
          <a:prstGeom prst="rect">
            <a:avLst/>
          </a:prstGeom>
        </p:spPr>
      </p:pic>
      <p:pic>
        <p:nvPicPr>
          <p:cNvPr id="8" name="Picture 7">
            <a:extLst>
              <a:ext uri="{FF2B5EF4-FFF2-40B4-BE49-F238E27FC236}">
                <a16:creationId xmlns:a16="http://schemas.microsoft.com/office/drawing/2014/main" id="{9C846717-15CC-431F-A448-CDD427F1AFF6}"/>
              </a:ext>
            </a:extLst>
          </p:cNvPr>
          <p:cNvPicPr>
            <a:picLocks noChangeAspect="1"/>
          </p:cNvPicPr>
          <p:nvPr/>
        </p:nvPicPr>
        <p:blipFill>
          <a:blip r:embed="rId4"/>
          <a:stretch>
            <a:fillRect/>
          </a:stretch>
        </p:blipFill>
        <p:spPr>
          <a:xfrm>
            <a:off x="5816302" y="1272235"/>
            <a:ext cx="3076178" cy="3177702"/>
          </a:xfrm>
          <a:prstGeom prst="rect">
            <a:avLst/>
          </a:prstGeom>
        </p:spPr>
      </p:pic>
    </p:spTree>
    <p:extLst>
      <p:ext uri="{BB962C8B-B14F-4D97-AF65-F5344CB8AC3E}">
        <p14:creationId xmlns:p14="http://schemas.microsoft.com/office/powerpoint/2010/main" val="43487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40AD-D2FB-4995-A3C8-5B06F634E4F4}"/>
              </a:ext>
            </a:extLst>
          </p:cNvPr>
          <p:cNvSpPr>
            <a:spLocks noGrp="1"/>
          </p:cNvSpPr>
          <p:nvPr>
            <p:ph type="title"/>
          </p:nvPr>
        </p:nvSpPr>
        <p:spPr/>
        <p:txBody>
          <a:bodyPr/>
          <a:lstStyle/>
          <a:p>
            <a:r>
              <a:rPr lang="en-US" dirty="0"/>
              <a:t>Non-Max Suppression (NMS)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9C03DC-942F-469F-9DFB-D324CB62BFC3}"/>
                  </a:ext>
                </a:extLst>
              </p:cNvPr>
              <p:cNvSpPr>
                <a:spLocks noGrp="1"/>
              </p:cNvSpPr>
              <p:nvPr>
                <p:ph idx="1"/>
              </p:nvPr>
            </p:nvSpPr>
            <p:spPr>
              <a:xfrm>
                <a:off x="457200" y="1088087"/>
                <a:ext cx="8229600" cy="2628945"/>
              </a:xfrm>
            </p:spPr>
            <p:txBody>
              <a:bodyPr>
                <a:normAutofit fontScale="47500" lnSpcReduction="20000"/>
              </a:bodyPr>
              <a:lstStyle/>
              <a:p>
                <a:r>
                  <a:rPr lang="en-US" dirty="0"/>
                  <a:t>NMS discards (suppresses) overlapping object boxes except the one with the maximum classification score </a:t>
                </a:r>
              </a:p>
              <a:p>
                <a:r>
                  <a:rPr lang="en-US" dirty="0"/>
                  <a:t>1. For each output class</a:t>
                </a:r>
              </a:p>
              <a:p>
                <a:pPr lvl="1"/>
                <a:r>
                  <a:rPr lang="en-US" dirty="0"/>
                  <a:t>1.1 Select next highest-scoring box </a:t>
                </a:r>
                <a14:m>
                  <m:oMath xmlns:m="http://schemas.openxmlformats.org/officeDocument/2006/math">
                    <m:r>
                      <a:rPr lang="en-US" b="0" i="1" smtClean="0">
                        <a:latin typeface="Cambria Math" panose="02040503050406030204" pitchFamily="18" charset="0"/>
                      </a:rPr>
                      <m:t>𝑏</m:t>
                    </m:r>
                  </m:oMath>
                </a14:m>
                <a:r>
                  <a:rPr lang="en-US" dirty="0"/>
                  <a:t> and output it as a prediction</a:t>
                </a:r>
              </a:p>
              <a:p>
                <a:pPr lvl="1"/>
                <a:r>
                  <a:rPr lang="en-US" dirty="0"/>
                  <a:t>1.2 Discard any remaining boxes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with </a:t>
                </a:r>
                <a:r>
                  <a:rPr lang="en-US" dirty="0" err="1"/>
                  <a:t>IoU</a:t>
                </a:r>
                <a:r>
                  <a:rPr lang="en-US" dirty="0"/>
                  <a:t>(</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&gt; threshold</a:t>
                </a:r>
              </a:p>
              <a:p>
                <a:pPr lvl="1"/>
                <a:r>
                  <a:rPr lang="en-US" dirty="0"/>
                  <a:t>1.3. If any boxes remain, GOTO 1.1</a:t>
                </a:r>
              </a:p>
              <a:p>
                <a:r>
                  <a:rPr lang="en-US" dirty="0"/>
                  <a:t>Example: </a:t>
                </a:r>
              </a:p>
              <a:p>
                <a:pPr lvl="1"/>
                <a:r>
                  <a:rPr lang="en-US" dirty="0"/>
                  <a:t>Assume threshold=.7</a:t>
                </a:r>
              </a:p>
              <a:p>
                <a:pPr lvl="1"/>
                <a:r>
                  <a:rPr lang="en-US" sz="2700" dirty="0">
                    <a:solidFill>
                      <a:srgbClr val="0000FF"/>
                    </a:solidFill>
                  </a:rPr>
                  <a:t>Blue</a:t>
                </a:r>
                <a:r>
                  <a:rPr lang="en-US" dirty="0"/>
                  <a:t> box has the highest classification score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𝑑𝑜𝑔</m:t>
                        </m:r>
                      </m:e>
                    </m:d>
                    <m:r>
                      <a:rPr lang="en-US" b="0" i="1" smtClean="0">
                        <a:latin typeface="Cambria Math" panose="02040503050406030204" pitchFamily="18" charset="0"/>
                      </a:rPr>
                      <m:t>=.9</m:t>
                    </m:r>
                  </m:oMath>
                </a14:m>
                <a:r>
                  <a:rPr lang="en-US" dirty="0"/>
                  <a:t>. Output the </a:t>
                </a:r>
                <a:r>
                  <a:rPr lang="en-US" sz="2700" dirty="0">
                    <a:solidFill>
                      <a:srgbClr val="0000FF"/>
                    </a:solidFill>
                  </a:rPr>
                  <a:t>blue</a:t>
                </a:r>
                <a:r>
                  <a:rPr lang="en-US" dirty="0"/>
                  <a:t> box, and discard the </a:t>
                </a:r>
                <a:r>
                  <a:rPr lang="en-US" sz="2700" dirty="0">
                    <a:solidFill>
                      <a:srgbClr val="996633"/>
                    </a:solidFill>
                  </a:rPr>
                  <a:t>orange</a:t>
                </a:r>
                <a:r>
                  <a:rPr lang="en-US" dirty="0"/>
                  <a:t> box since </a:t>
                </a:r>
                <a:r>
                  <a:rPr lang="en-US" dirty="0" err="1"/>
                  <a:t>IoU</a:t>
                </a:r>
                <a:r>
                  <a:rPr lang="en-US" dirty="0"/>
                  <a:t>(</a:t>
                </a:r>
                <a:r>
                  <a:rPr lang="en-US" dirty="0">
                    <a:solidFill>
                      <a:srgbClr val="0000FF"/>
                    </a:solidFill>
                  </a:rPr>
                  <a:t>blue</a:t>
                </a:r>
                <a:r>
                  <a:rPr lang="en-US" dirty="0"/>
                  <a:t>, </a:t>
                </a:r>
                <a:r>
                  <a:rPr lang="en-US" dirty="0">
                    <a:solidFill>
                      <a:srgbClr val="996633"/>
                    </a:solidFill>
                  </a:rPr>
                  <a:t>orange</a:t>
                </a:r>
                <a:r>
                  <a:rPr lang="en-US" dirty="0"/>
                  <a:t>)=.78&gt;.7. </a:t>
                </a:r>
              </a:p>
              <a:p>
                <a:pPr lvl="1"/>
                <a:r>
                  <a:rPr lang="en-US" dirty="0"/>
                  <a:t>The next highest-scoring box is the </a:t>
                </a:r>
                <a:r>
                  <a:rPr lang="en-US" sz="2700" dirty="0">
                    <a:solidFill>
                      <a:srgbClr val="800080"/>
                    </a:solidFill>
                  </a:rPr>
                  <a:t>purple</a:t>
                </a:r>
                <a:r>
                  <a:rPr lang="en-US" dirty="0"/>
                  <a:t> box with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𝑑𝑜𝑔</m:t>
                        </m:r>
                      </m:e>
                    </m:d>
                    <m:r>
                      <a:rPr lang="en-US" i="1">
                        <a:latin typeface="Cambria Math" panose="02040503050406030204" pitchFamily="18" charset="0"/>
                      </a:rPr>
                      <m:t>=.</m:t>
                    </m:r>
                    <m:r>
                      <a:rPr lang="en-US" b="0" i="1" smtClean="0">
                        <a:latin typeface="Cambria Math" panose="02040503050406030204" pitchFamily="18" charset="0"/>
                      </a:rPr>
                      <m:t>75</m:t>
                    </m:r>
                  </m:oMath>
                </a14:m>
                <a:r>
                  <a:rPr lang="en-US" dirty="0"/>
                  <a:t>. Output the </a:t>
                </a:r>
                <a:r>
                  <a:rPr lang="en-US" sz="2700" dirty="0">
                    <a:solidFill>
                      <a:srgbClr val="800080"/>
                    </a:solidFill>
                  </a:rPr>
                  <a:t>purple</a:t>
                </a:r>
                <a:r>
                  <a:rPr lang="en-US" dirty="0"/>
                  <a:t> box, and discard the </a:t>
                </a:r>
                <a:r>
                  <a:rPr lang="en-US" sz="2700" dirty="0">
                    <a:solidFill>
                      <a:srgbClr val="FFC000"/>
                    </a:solidFill>
                  </a:rPr>
                  <a:t>yellow</a:t>
                </a:r>
                <a:r>
                  <a:rPr lang="en-US" dirty="0"/>
                  <a:t> box since </a:t>
                </a:r>
                <a:r>
                  <a:rPr lang="en-US" dirty="0" err="1"/>
                  <a:t>IoU</a:t>
                </a:r>
                <a:r>
                  <a:rPr lang="en-US" dirty="0"/>
                  <a:t>(</a:t>
                </a:r>
                <a:r>
                  <a:rPr lang="en-US" dirty="0">
                    <a:solidFill>
                      <a:srgbClr val="800080"/>
                    </a:solidFill>
                  </a:rPr>
                  <a:t>purple</a:t>
                </a:r>
                <a:r>
                  <a:rPr lang="en-US" dirty="0"/>
                  <a:t>, </a:t>
                </a:r>
                <a:r>
                  <a:rPr lang="en-US" dirty="0">
                    <a:solidFill>
                      <a:srgbClr val="FFC000"/>
                    </a:solidFill>
                  </a:rPr>
                  <a:t>yellow</a:t>
                </a:r>
                <a:r>
                  <a:rPr lang="en-US" dirty="0"/>
                  <a:t>)=.74&gt;.7</a:t>
                </a:r>
              </a:p>
              <a:p>
                <a:pPr lvl="1"/>
                <a:endParaRPr lang="en-US" dirty="0"/>
              </a:p>
            </p:txBody>
          </p:sp>
        </mc:Choice>
        <mc:Fallback xmlns="">
          <p:sp>
            <p:nvSpPr>
              <p:cNvPr id="3" name="Content Placeholder 2">
                <a:extLst>
                  <a:ext uri="{FF2B5EF4-FFF2-40B4-BE49-F238E27FC236}">
                    <a16:creationId xmlns:a16="http://schemas.microsoft.com/office/drawing/2014/main" id="{559C03DC-942F-469F-9DFB-D324CB62BFC3}"/>
                  </a:ext>
                </a:extLst>
              </p:cNvPr>
              <p:cNvSpPr>
                <a:spLocks noGrp="1" noRot="1" noChangeAspect="1" noMove="1" noResize="1" noEditPoints="1" noAdjustHandles="1" noChangeArrowheads="1" noChangeShapeType="1" noTextEdit="1"/>
              </p:cNvSpPr>
              <p:nvPr>
                <p:ph idx="1"/>
              </p:nvPr>
            </p:nvSpPr>
            <p:spPr>
              <a:xfrm>
                <a:off x="457200" y="1088087"/>
                <a:ext cx="8229600" cy="2628945"/>
              </a:xfrm>
              <a:blipFill>
                <a:blip r:embed="rId3"/>
                <a:stretch>
                  <a:fillRect l="-222" t="-20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99CBC9-DF24-4491-A12B-EB99F8802ACF}"/>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6" name="Picture 5">
            <a:extLst>
              <a:ext uri="{FF2B5EF4-FFF2-40B4-BE49-F238E27FC236}">
                <a16:creationId xmlns:a16="http://schemas.microsoft.com/office/drawing/2014/main" id="{28FA6E23-C1DD-4C59-855F-9D5742F47816}"/>
              </a:ext>
            </a:extLst>
          </p:cNvPr>
          <p:cNvPicPr>
            <a:picLocks noChangeAspect="1"/>
          </p:cNvPicPr>
          <p:nvPr/>
        </p:nvPicPr>
        <p:blipFill>
          <a:blip r:embed="rId4"/>
          <a:stretch>
            <a:fillRect/>
          </a:stretch>
        </p:blipFill>
        <p:spPr>
          <a:xfrm>
            <a:off x="2984431" y="3605797"/>
            <a:ext cx="2777384" cy="1987319"/>
          </a:xfrm>
          <a:prstGeom prst="rect">
            <a:avLst/>
          </a:prstGeom>
        </p:spPr>
      </p:pic>
      <p:pic>
        <p:nvPicPr>
          <p:cNvPr id="8" name="Picture 7">
            <a:extLst>
              <a:ext uri="{FF2B5EF4-FFF2-40B4-BE49-F238E27FC236}">
                <a16:creationId xmlns:a16="http://schemas.microsoft.com/office/drawing/2014/main" id="{5CAD8A0A-B429-4DF0-A607-62C15B9460F1}"/>
              </a:ext>
            </a:extLst>
          </p:cNvPr>
          <p:cNvPicPr>
            <a:picLocks noChangeAspect="1"/>
          </p:cNvPicPr>
          <p:nvPr/>
        </p:nvPicPr>
        <p:blipFill>
          <a:blip r:embed="rId5"/>
          <a:stretch>
            <a:fillRect/>
          </a:stretch>
        </p:blipFill>
        <p:spPr>
          <a:xfrm>
            <a:off x="494910" y="5626107"/>
            <a:ext cx="1897972" cy="990246"/>
          </a:xfrm>
          <a:prstGeom prst="rect">
            <a:avLst/>
          </a:prstGeom>
        </p:spPr>
      </p:pic>
      <p:pic>
        <p:nvPicPr>
          <p:cNvPr id="10" name="Picture 9">
            <a:extLst>
              <a:ext uri="{FF2B5EF4-FFF2-40B4-BE49-F238E27FC236}">
                <a16:creationId xmlns:a16="http://schemas.microsoft.com/office/drawing/2014/main" id="{74673CEB-4CD4-476B-BE0F-67C4FEF47049}"/>
              </a:ext>
            </a:extLst>
          </p:cNvPr>
          <p:cNvPicPr>
            <a:picLocks noChangeAspect="1"/>
          </p:cNvPicPr>
          <p:nvPr/>
        </p:nvPicPr>
        <p:blipFill>
          <a:blip r:embed="rId6"/>
          <a:stretch>
            <a:fillRect/>
          </a:stretch>
        </p:blipFill>
        <p:spPr>
          <a:xfrm>
            <a:off x="63096" y="3605797"/>
            <a:ext cx="2761600" cy="1987319"/>
          </a:xfrm>
          <a:prstGeom prst="rect">
            <a:avLst/>
          </a:prstGeom>
        </p:spPr>
      </p:pic>
      <p:pic>
        <p:nvPicPr>
          <p:cNvPr id="14" name="Picture 13">
            <a:extLst>
              <a:ext uri="{FF2B5EF4-FFF2-40B4-BE49-F238E27FC236}">
                <a16:creationId xmlns:a16="http://schemas.microsoft.com/office/drawing/2014/main" id="{8B3A3146-1766-4AA0-AB78-6DC1A94EA706}"/>
              </a:ext>
            </a:extLst>
          </p:cNvPr>
          <p:cNvPicPr>
            <a:picLocks noChangeAspect="1"/>
          </p:cNvPicPr>
          <p:nvPr/>
        </p:nvPicPr>
        <p:blipFill>
          <a:blip r:embed="rId7"/>
          <a:stretch>
            <a:fillRect/>
          </a:stretch>
        </p:blipFill>
        <p:spPr>
          <a:xfrm>
            <a:off x="3623014" y="5661248"/>
            <a:ext cx="1897972" cy="368048"/>
          </a:xfrm>
          <a:prstGeom prst="rect">
            <a:avLst/>
          </a:prstGeom>
        </p:spPr>
      </p:pic>
      <p:pic>
        <p:nvPicPr>
          <p:cNvPr id="16" name="Picture 15">
            <a:extLst>
              <a:ext uri="{FF2B5EF4-FFF2-40B4-BE49-F238E27FC236}">
                <a16:creationId xmlns:a16="http://schemas.microsoft.com/office/drawing/2014/main" id="{902BA9C1-47CE-444A-90FF-DB4FA888BA16}"/>
              </a:ext>
            </a:extLst>
          </p:cNvPr>
          <p:cNvPicPr>
            <a:picLocks noChangeAspect="1"/>
          </p:cNvPicPr>
          <p:nvPr/>
        </p:nvPicPr>
        <p:blipFill>
          <a:blip r:embed="rId8"/>
          <a:stretch>
            <a:fillRect/>
          </a:stretch>
        </p:blipFill>
        <p:spPr>
          <a:xfrm>
            <a:off x="5921550" y="3605797"/>
            <a:ext cx="2765250" cy="1987319"/>
          </a:xfrm>
          <a:prstGeom prst="rect">
            <a:avLst/>
          </a:prstGeom>
        </p:spPr>
      </p:pic>
    </p:spTree>
    <p:extLst>
      <p:ext uri="{BB962C8B-B14F-4D97-AF65-F5344CB8AC3E}">
        <p14:creationId xmlns:p14="http://schemas.microsoft.com/office/powerpoint/2010/main" val="309621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6FBE-1970-411B-99B9-9C44DD49A7D6}"/>
              </a:ext>
            </a:extLst>
          </p:cNvPr>
          <p:cNvSpPr>
            <a:spLocks noGrp="1"/>
          </p:cNvSpPr>
          <p:nvPr>
            <p:ph type="title"/>
          </p:nvPr>
        </p:nvSpPr>
        <p:spPr/>
        <p:txBody>
          <a:bodyPr/>
          <a:lstStyle/>
          <a:p>
            <a:r>
              <a:rPr lang="en-US" dirty="0"/>
              <a:t>Evaluating Object Detectors:</a:t>
            </a:r>
            <a:br>
              <a:rPr lang="en-US" dirty="0"/>
            </a:br>
            <a:r>
              <a:rPr lang="en-US" dirty="0"/>
              <a:t>Mean Average Precision (</a:t>
            </a:r>
            <a:r>
              <a:rPr lang="en-US" dirty="0" err="1"/>
              <a:t>mAP</a:t>
            </a:r>
            <a:r>
              <a:rPr lang="en-US" dirty="0"/>
              <a:t>)</a:t>
            </a:r>
            <a:endParaRPr lang="en-SE" dirty="0"/>
          </a:p>
        </p:txBody>
      </p:sp>
      <p:sp>
        <p:nvSpPr>
          <p:cNvPr id="3" name="Content Placeholder 2">
            <a:extLst>
              <a:ext uri="{FF2B5EF4-FFF2-40B4-BE49-F238E27FC236}">
                <a16:creationId xmlns:a16="http://schemas.microsoft.com/office/drawing/2014/main" id="{24A5E6D0-6F3F-4ABE-B185-FF4D7BDB0C00}"/>
              </a:ext>
            </a:extLst>
          </p:cNvPr>
          <p:cNvSpPr>
            <a:spLocks noGrp="1"/>
          </p:cNvSpPr>
          <p:nvPr>
            <p:ph idx="1"/>
          </p:nvPr>
        </p:nvSpPr>
        <p:spPr>
          <a:xfrm>
            <a:off x="457200" y="1295400"/>
            <a:ext cx="8229600" cy="5013920"/>
          </a:xfrm>
        </p:spPr>
        <p:txBody>
          <a:bodyPr>
            <a:normAutofit fontScale="77500" lnSpcReduction="20000"/>
          </a:bodyPr>
          <a:lstStyle/>
          <a:p>
            <a:r>
              <a:rPr lang="en-US" dirty="0"/>
              <a:t>1. Run object detector on all test images (with NMS)</a:t>
            </a:r>
          </a:p>
          <a:p>
            <a:r>
              <a:rPr lang="en-US" dirty="0"/>
              <a:t>2. For each class, compute Average Precision (AP) = area under Precision vs Recall Curve</a:t>
            </a:r>
          </a:p>
          <a:p>
            <a:pPr lvl="1"/>
            <a:r>
              <a:rPr lang="en-US" dirty="0"/>
              <a:t>1. For each detection (highest score to lowest score)</a:t>
            </a:r>
          </a:p>
          <a:p>
            <a:pPr lvl="2"/>
            <a:r>
              <a:rPr lang="en-US" dirty="0"/>
              <a:t>1. If it matches some GT box with </a:t>
            </a:r>
            <a:r>
              <a:rPr lang="en-US" dirty="0" err="1"/>
              <a:t>IoU</a:t>
            </a:r>
            <a:r>
              <a:rPr lang="en-US" dirty="0"/>
              <a:t> &gt; 0.5, mark it as positive and eliminate the GT</a:t>
            </a:r>
          </a:p>
          <a:p>
            <a:pPr lvl="2"/>
            <a:r>
              <a:rPr lang="en-US" dirty="0"/>
              <a:t>2. Otherwise mark it as negative</a:t>
            </a:r>
          </a:p>
          <a:p>
            <a:pPr lvl="2"/>
            <a:r>
              <a:rPr lang="en-US" dirty="0"/>
              <a:t>3. Plot a point on PR Curve</a:t>
            </a:r>
          </a:p>
          <a:p>
            <a:pPr lvl="1"/>
            <a:r>
              <a:rPr lang="en-US" dirty="0"/>
              <a:t>2. Average Precision (AP) = area under PR curve</a:t>
            </a:r>
          </a:p>
          <a:p>
            <a:r>
              <a:rPr lang="en-US" dirty="0"/>
              <a:t>3. Mean Average Precision (</a:t>
            </a:r>
            <a:r>
              <a:rPr lang="en-US" dirty="0" err="1"/>
              <a:t>mAP</a:t>
            </a:r>
            <a:r>
              <a:rPr lang="en-US" dirty="0"/>
              <a:t>) = average of AP for each class</a:t>
            </a:r>
          </a:p>
          <a:p>
            <a:r>
              <a:rPr lang="en-US" dirty="0"/>
              <a:t>4. For “COCO </a:t>
            </a:r>
            <a:r>
              <a:rPr lang="en-US" dirty="0" err="1"/>
              <a:t>mAP</a:t>
            </a:r>
            <a:r>
              <a:rPr lang="en-US" dirty="0"/>
              <a:t>”: Compute </a:t>
            </a:r>
            <a:r>
              <a:rPr lang="en-US" dirty="0" err="1"/>
              <a:t>mAP@thresh</a:t>
            </a:r>
            <a:r>
              <a:rPr lang="en-US" dirty="0"/>
              <a:t> for each </a:t>
            </a:r>
            <a:r>
              <a:rPr lang="en-US" dirty="0" err="1"/>
              <a:t>IoU</a:t>
            </a:r>
            <a:r>
              <a:rPr lang="en-US" dirty="0"/>
              <a:t> threshold (0.5, 0.55, 0.6, …, 0.95) and take average</a:t>
            </a:r>
          </a:p>
        </p:txBody>
      </p:sp>
      <p:sp>
        <p:nvSpPr>
          <p:cNvPr id="4" name="Slide Number Placeholder 3">
            <a:extLst>
              <a:ext uri="{FF2B5EF4-FFF2-40B4-BE49-F238E27FC236}">
                <a16:creationId xmlns:a16="http://schemas.microsoft.com/office/drawing/2014/main" id="{F002B6B9-B320-457D-A99D-84764B348C2F}"/>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spTree>
    <p:extLst>
      <p:ext uri="{BB962C8B-B14F-4D97-AF65-F5344CB8AC3E}">
        <p14:creationId xmlns:p14="http://schemas.microsoft.com/office/powerpoint/2010/main" val="106906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E8D7-A778-4507-8BF4-EF22DE767F55}"/>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F802A3B7-AAE0-451B-8509-95A756E63C69}"/>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6" name="Picture 5">
            <a:extLst>
              <a:ext uri="{FF2B5EF4-FFF2-40B4-BE49-F238E27FC236}">
                <a16:creationId xmlns:a16="http://schemas.microsoft.com/office/drawing/2014/main" id="{9F0E4B7F-051D-46E2-BE1A-418AFD1C7272}"/>
              </a:ext>
            </a:extLst>
          </p:cNvPr>
          <p:cNvPicPr>
            <a:picLocks noChangeAspect="1"/>
          </p:cNvPicPr>
          <p:nvPr/>
        </p:nvPicPr>
        <p:blipFill>
          <a:blip r:embed="rId2"/>
          <a:stretch>
            <a:fillRect/>
          </a:stretch>
        </p:blipFill>
        <p:spPr>
          <a:xfrm>
            <a:off x="7894" y="110027"/>
            <a:ext cx="2916486" cy="3312781"/>
          </a:xfrm>
          <a:prstGeom prst="rect">
            <a:avLst/>
          </a:prstGeom>
        </p:spPr>
      </p:pic>
      <p:pic>
        <p:nvPicPr>
          <p:cNvPr id="8" name="Picture 7">
            <a:extLst>
              <a:ext uri="{FF2B5EF4-FFF2-40B4-BE49-F238E27FC236}">
                <a16:creationId xmlns:a16="http://schemas.microsoft.com/office/drawing/2014/main" id="{500A0F5D-4C4D-41E3-93B5-03B279910A5C}"/>
              </a:ext>
            </a:extLst>
          </p:cNvPr>
          <p:cNvPicPr>
            <a:picLocks noChangeAspect="1"/>
          </p:cNvPicPr>
          <p:nvPr/>
        </p:nvPicPr>
        <p:blipFill>
          <a:blip r:embed="rId3"/>
          <a:stretch>
            <a:fillRect/>
          </a:stretch>
        </p:blipFill>
        <p:spPr>
          <a:xfrm>
            <a:off x="2992226" y="110027"/>
            <a:ext cx="2904102" cy="3306589"/>
          </a:xfrm>
          <a:prstGeom prst="rect">
            <a:avLst/>
          </a:prstGeom>
        </p:spPr>
      </p:pic>
      <p:pic>
        <p:nvPicPr>
          <p:cNvPr id="10" name="Picture 9">
            <a:extLst>
              <a:ext uri="{FF2B5EF4-FFF2-40B4-BE49-F238E27FC236}">
                <a16:creationId xmlns:a16="http://schemas.microsoft.com/office/drawing/2014/main" id="{96EC5944-14BD-4B00-95BA-DA457A9D2C94}"/>
              </a:ext>
            </a:extLst>
          </p:cNvPr>
          <p:cNvPicPr>
            <a:picLocks noChangeAspect="1"/>
          </p:cNvPicPr>
          <p:nvPr/>
        </p:nvPicPr>
        <p:blipFill>
          <a:blip r:embed="rId4"/>
          <a:stretch>
            <a:fillRect/>
          </a:stretch>
        </p:blipFill>
        <p:spPr>
          <a:xfrm>
            <a:off x="5964174" y="110027"/>
            <a:ext cx="2910294" cy="3318973"/>
          </a:xfrm>
          <a:prstGeom prst="rect">
            <a:avLst/>
          </a:prstGeom>
        </p:spPr>
      </p:pic>
      <p:pic>
        <p:nvPicPr>
          <p:cNvPr id="12" name="Picture 11">
            <a:extLst>
              <a:ext uri="{FF2B5EF4-FFF2-40B4-BE49-F238E27FC236}">
                <a16:creationId xmlns:a16="http://schemas.microsoft.com/office/drawing/2014/main" id="{43D97608-5EE2-4DE2-8CDF-48A70F590AD3}"/>
              </a:ext>
            </a:extLst>
          </p:cNvPr>
          <p:cNvPicPr>
            <a:picLocks noChangeAspect="1"/>
          </p:cNvPicPr>
          <p:nvPr/>
        </p:nvPicPr>
        <p:blipFill>
          <a:blip r:embed="rId5"/>
          <a:stretch>
            <a:fillRect/>
          </a:stretch>
        </p:blipFill>
        <p:spPr>
          <a:xfrm>
            <a:off x="20278" y="3481016"/>
            <a:ext cx="2891717" cy="3325165"/>
          </a:xfrm>
          <a:prstGeom prst="rect">
            <a:avLst/>
          </a:prstGeom>
        </p:spPr>
      </p:pic>
      <p:pic>
        <p:nvPicPr>
          <p:cNvPr id="14" name="Picture 13">
            <a:extLst>
              <a:ext uri="{FF2B5EF4-FFF2-40B4-BE49-F238E27FC236}">
                <a16:creationId xmlns:a16="http://schemas.microsoft.com/office/drawing/2014/main" id="{3FBAA84C-B0D0-4A4A-89A2-3633E47E0AE6}"/>
              </a:ext>
            </a:extLst>
          </p:cNvPr>
          <p:cNvPicPr>
            <a:picLocks noChangeAspect="1"/>
          </p:cNvPicPr>
          <p:nvPr/>
        </p:nvPicPr>
        <p:blipFill>
          <a:blip r:embed="rId6"/>
          <a:stretch>
            <a:fillRect/>
          </a:stretch>
        </p:blipFill>
        <p:spPr>
          <a:xfrm>
            <a:off x="3126141" y="3481016"/>
            <a:ext cx="2891717" cy="3318973"/>
          </a:xfrm>
          <a:prstGeom prst="rect">
            <a:avLst/>
          </a:prstGeom>
        </p:spPr>
      </p:pic>
      <p:pic>
        <p:nvPicPr>
          <p:cNvPr id="15" name="Picture 14">
            <a:extLst>
              <a:ext uri="{FF2B5EF4-FFF2-40B4-BE49-F238E27FC236}">
                <a16:creationId xmlns:a16="http://schemas.microsoft.com/office/drawing/2014/main" id="{E0FAD037-EBEE-4DC1-AFF1-4B1010DCACA0}"/>
              </a:ext>
            </a:extLst>
          </p:cNvPr>
          <p:cNvPicPr>
            <a:picLocks noChangeAspect="1"/>
          </p:cNvPicPr>
          <p:nvPr/>
        </p:nvPicPr>
        <p:blipFill>
          <a:blip r:embed="rId7"/>
          <a:stretch>
            <a:fillRect/>
          </a:stretch>
        </p:blipFill>
        <p:spPr>
          <a:xfrm>
            <a:off x="6046053" y="3519129"/>
            <a:ext cx="3049942" cy="1786395"/>
          </a:xfrm>
          <a:prstGeom prst="rect">
            <a:avLst/>
          </a:prstGeom>
        </p:spPr>
      </p:pic>
      <p:graphicFrame>
        <p:nvGraphicFramePr>
          <p:cNvPr id="16" name="Table 16">
            <a:extLst>
              <a:ext uri="{FF2B5EF4-FFF2-40B4-BE49-F238E27FC236}">
                <a16:creationId xmlns:a16="http://schemas.microsoft.com/office/drawing/2014/main" id="{D8B2732C-7822-4984-9522-5F5B178168A3}"/>
              </a:ext>
            </a:extLst>
          </p:cNvPr>
          <p:cNvGraphicFramePr>
            <a:graphicFrameLocks noGrp="1"/>
          </p:cNvGraphicFramePr>
          <p:nvPr>
            <p:ph idx="1"/>
            <p:extLst>
              <p:ext uri="{D42A27DB-BD31-4B8C-83A1-F6EECF244321}">
                <p14:modId xmlns:p14="http://schemas.microsoft.com/office/powerpoint/2010/main" val="1743841055"/>
              </p:ext>
            </p:extLst>
          </p:nvPr>
        </p:nvGraphicFramePr>
        <p:xfrm>
          <a:off x="1331640"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FN=2</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TP=1</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7" name="Table 16">
            <a:extLst>
              <a:ext uri="{FF2B5EF4-FFF2-40B4-BE49-F238E27FC236}">
                <a16:creationId xmlns:a16="http://schemas.microsoft.com/office/drawing/2014/main" id="{045FE403-80DE-4442-A557-CCF5880F5424}"/>
              </a:ext>
            </a:extLst>
          </p:cNvPr>
          <p:cNvGraphicFramePr>
            <a:graphicFrameLocks/>
          </p:cNvGraphicFramePr>
          <p:nvPr>
            <p:extLst>
              <p:ext uri="{D42A27DB-BD31-4B8C-83A1-F6EECF244321}">
                <p14:modId xmlns:p14="http://schemas.microsoft.com/office/powerpoint/2010/main" val="2622396449"/>
              </p:ext>
            </p:extLst>
          </p:nvPr>
        </p:nvGraphicFramePr>
        <p:xfrm>
          <a:off x="4545579"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FP=0</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8" name="Table 17">
            <a:extLst>
              <a:ext uri="{FF2B5EF4-FFF2-40B4-BE49-F238E27FC236}">
                <a16:creationId xmlns:a16="http://schemas.microsoft.com/office/drawing/2014/main" id="{07662B7A-2972-4C4A-82B2-0AFA1AD60AEA}"/>
              </a:ext>
            </a:extLst>
          </p:cNvPr>
          <p:cNvGraphicFramePr>
            <a:graphicFrameLocks/>
          </p:cNvGraphicFramePr>
          <p:nvPr>
            <p:extLst>
              <p:ext uri="{D42A27DB-BD31-4B8C-83A1-F6EECF244321}">
                <p14:modId xmlns:p14="http://schemas.microsoft.com/office/powerpoint/2010/main" val="2289202979"/>
              </p:ext>
            </p:extLst>
          </p:nvPr>
        </p:nvGraphicFramePr>
        <p:xfrm>
          <a:off x="7597513" y="2313935"/>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FP=1</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19" name="Table 18">
            <a:extLst>
              <a:ext uri="{FF2B5EF4-FFF2-40B4-BE49-F238E27FC236}">
                <a16:creationId xmlns:a16="http://schemas.microsoft.com/office/drawing/2014/main" id="{C1088A73-0157-44AB-8C3C-C7BA3C7329D8}"/>
              </a:ext>
            </a:extLst>
          </p:cNvPr>
          <p:cNvGraphicFramePr>
            <a:graphicFrameLocks/>
          </p:cNvGraphicFramePr>
          <p:nvPr>
            <p:extLst>
              <p:ext uri="{D42A27DB-BD31-4B8C-83A1-F6EECF244321}">
                <p14:modId xmlns:p14="http://schemas.microsoft.com/office/powerpoint/2010/main" val="2538214357"/>
              </p:ext>
            </p:extLst>
          </p:nvPr>
        </p:nvGraphicFramePr>
        <p:xfrm>
          <a:off x="1611549" y="5661248"/>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FN=1</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TP=2</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p:graphicFrame>
        <p:nvGraphicFramePr>
          <p:cNvPr id="20" name="Table 19">
            <a:extLst>
              <a:ext uri="{FF2B5EF4-FFF2-40B4-BE49-F238E27FC236}">
                <a16:creationId xmlns:a16="http://schemas.microsoft.com/office/drawing/2014/main" id="{55F0BC10-1C00-4B8B-86DB-B1B18D34490E}"/>
              </a:ext>
            </a:extLst>
          </p:cNvPr>
          <p:cNvGraphicFramePr>
            <a:graphicFrameLocks/>
          </p:cNvGraphicFramePr>
          <p:nvPr>
            <p:extLst>
              <p:ext uri="{D42A27DB-BD31-4B8C-83A1-F6EECF244321}">
                <p14:modId xmlns:p14="http://schemas.microsoft.com/office/powerpoint/2010/main" val="137757031"/>
              </p:ext>
            </p:extLst>
          </p:nvPr>
        </p:nvGraphicFramePr>
        <p:xfrm>
          <a:off x="5320264" y="5858579"/>
          <a:ext cx="1152128" cy="683018"/>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1682187565"/>
                    </a:ext>
                  </a:extLst>
                </a:gridCol>
                <a:gridCol w="576064">
                  <a:extLst>
                    <a:ext uri="{9D8B030D-6E8A-4147-A177-3AD203B41FA5}">
                      <a16:colId xmlns:a16="http://schemas.microsoft.com/office/drawing/2014/main" val="1083604852"/>
                    </a:ext>
                  </a:extLst>
                </a:gridCol>
              </a:tblGrid>
              <a:tr h="341509">
                <a:tc>
                  <a:txBody>
                    <a:bodyPr/>
                    <a:lstStyle/>
                    <a:p>
                      <a:r>
                        <a:rPr lang="en-US" sz="1200" dirty="0"/>
                        <a:t>FN=0</a:t>
                      </a:r>
                      <a:endParaRPr lang="en-SE" sz="1200" dirty="0"/>
                    </a:p>
                  </a:txBody>
                  <a:tcPr/>
                </a:tc>
                <a:tc>
                  <a:txBody>
                    <a:bodyPr/>
                    <a:lstStyle/>
                    <a:p>
                      <a:r>
                        <a:rPr lang="en-US" sz="1200" dirty="0"/>
                        <a:t>TN=0</a:t>
                      </a:r>
                      <a:endParaRPr lang="en-SE" sz="1200" dirty="0"/>
                    </a:p>
                  </a:txBody>
                  <a:tcPr/>
                </a:tc>
                <a:extLst>
                  <a:ext uri="{0D108BD9-81ED-4DB2-BD59-A6C34878D82A}">
                    <a16:rowId xmlns:a16="http://schemas.microsoft.com/office/drawing/2014/main" val="4241156382"/>
                  </a:ext>
                </a:extLst>
              </a:tr>
              <a:tr h="341509">
                <a:tc>
                  <a:txBody>
                    <a:bodyPr/>
                    <a:lstStyle/>
                    <a:p>
                      <a:r>
                        <a:rPr lang="en-US" sz="1200" dirty="0"/>
                        <a:t>TP=3</a:t>
                      </a:r>
                      <a:endParaRPr lang="en-SE" sz="1200" dirty="0"/>
                    </a:p>
                  </a:txBody>
                  <a:tcPr/>
                </a:tc>
                <a:tc>
                  <a:txBody>
                    <a:bodyPr/>
                    <a:lstStyle/>
                    <a:p>
                      <a:r>
                        <a:rPr lang="en-US" sz="1200" dirty="0"/>
                        <a:t>FP=2</a:t>
                      </a:r>
                      <a:endParaRPr lang="en-SE" sz="1200" dirty="0"/>
                    </a:p>
                  </a:txBody>
                  <a:tcPr/>
                </a:tc>
                <a:extLst>
                  <a:ext uri="{0D108BD9-81ED-4DB2-BD59-A6C34878D82A}">
                    <a16:rowId xmlns:a16="http://schemas.microsoft.com/office/drawing/2014/main" val="2395611723"/>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E39DC-B86E-4BD6-A263-561C1C0DD861}"/>
                  </a:ext>
                </a:extLst>
              </p:cNvPr>
              <p:cNvSpPr txBox="1"/>
              <p:nvPr/>
            </p:nvSpPr>
            <p:spPr>
              <a:xfrm>
                <a:off x="7123384" y="5867407"/>
                <a:ext cx="1944416" cy="8788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oMath>
                </a14:m>
                <a:endParaRPr lang="en-US" dirty="0"/>
              </a:p>
              <a:p>
                <a:r>
                  <a:rPr lang="en-US" dirty="0"/>
                  <a:t>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oMath>
                </a14:m>
                <a:endParaRPr lang="en-SE" dirty="0"/>
              </a:p>
            </p:txBody>
          </p:sp>
        </mc:Choice>
        <mc:Fallback xmlns="">
          <p:sp>
            <p:nvSpPr>
              <p:cNvPr id="22" name="TextBox 21">
                <a:extLst>
                  <a:ext uri="{FF2B5EF4-FFF2-40B4-BE49-F238E27FC236}">
                    <a16:creationId xmlns:a16="http://schemas.microsoft.com/office/drawing/2014/main" id="{889E39DC-B86E-4BD6-A263-561C1C0DD861}"/>
                  </a:ext>
                </a:extLst>
              </p:cNvPr>
              <p:cNvSpPr txBox="1">
                <a:spLocks noRot="1" noChangeAspect="1" noMove="1" noResize="1" noEditPoints="1" noAdjustHandles="1" noChangeArrowheads="1" noChangeShapeType="1" noTextEdit="1"/>
              </p:cNvSpPr>
              <p:nvPr/>
            </p:nvSpPr>
            <p:spPr>
              <a:xfrm>
                <a:off x="7123384" y="5867407"/>
                <a:ext cx="1944416" cy="878830"/>
              </a:xfrm>
              <a:prstGeom prst="rect">
                <a:avLst/>
              </a:prstGeom>
              <a:blipFill>
                <a:blip r:embed="rId8"/>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323554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459F-6374-4CB3-B984-4B3560C6D578}"/>
              </a:ext>
            </a:extLst>
          </p:cNvPr>
          <p:cNvSpPr>
            <a:spLocks noGrp="1"/>
          </p:cNvSpPr>
          <p:nvPr>
            <p:ph type="title"/>
          </p:nvPr>
        </p:nvSpPr>
        <p:spPr/>
        <p:txBody>
          <a:bodyPr/>
          <a:lstStyle/>
          <a:p>
            <a:r>
              <a:rPr lang="en-US" dirty="0"/>
              <a:t>Computer Vision Tasks</a:t>
            </a:r>
            <a:endParaRPr lang="en-SE" dirty="0"/>
          </a:p>
        </p:txBody>
      </p:sp>
      <p:sp>
        <p:nvSpPr>
          <p:cNvPr id="3" name="Content Placeholder 2">
            <a:extLst>
              <a:ext uri="{FF2B5EF4-FFF2-40B4-BE49-F238E27FC236}">
                <a16:creationId xmlns:a16="http://schemas.microsoft.com/office/drawing/2014/main" id="{CC63F2BC-96A8-4E68-8073-B2C7DE0AFAA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293D8E0-3D10-4837-81DE-3CBFB6522C9C}"/>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6" name="Picture 5">
            <a:extLst>
              <a:ext uri="{FF2B5EF4-FFF2-40B4-BE49-F238E27FC236}">
                <a16:creationId xmlns:a16="http://schemas.microsoft.com/office/drawing/2014/main" id="{5AB64B66-19D3-4D07-B4ED-16A7AC46470E}"/>
              </a:ext>
            </a:extLst>
          </p:cNvPr>
          <p:cNvPicPr>
            <a:picLocks noChangeAspect="1"/>
          </p:cNvPicPr>
          <p:nvPr/>
        </p:nvPicPr>
        <p:blipFill>
          <a:blip r:embed="rId2"/>
          <a:stretch>
            <a:fillRect/>
          </a:stretch>
        </p:blipFill>
        <p:spPr>
          <a:xfrm>
            <a:off x="0" y="1577318"/>
            <a:ext cx="9144000" cy="3703363"/>
          </a:xfrm>
          <a:prstGeom prst="rect">
            <a:avLst/>
          </a:prstGeom>
        </p:spPr>
      </p:pic>
    </p:spTree>
    <p:extLst>
      <p:ext uri="{BB962C8B-B14F-4D97-AF65-F5344CB8AC3E}">
        <p14:creationId xmlns:p14="http://schemas.microsoft.com/office/powerpoint/2010/main" val="45639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337B-5287-4E62-A84D-D3EEDBCAA6CA}"/>
              </a:ext>
            </a:extLst>
          </p:cNvPr>
          <p:cNvSpPr>
            <a:spLocks noGrp="1"/>
          </p:cNvSpPr>
          <p:nvPr>
            <p:ph type="title"/>
          </p:nvPr>
        </p:nvSpPr>
        <p:spPr/>
        <p:txBody>
          <a:bodyPr/>
          <a:lstStyle/>
          <a:p>
            <a:r>
              <a:rPr lang="en-US" dirty="0"/>
              <a:t>Perfect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E5F38-4D70-40AB-AB80-DB64FBC15E24}"/>
                  </a:ext>
                </a:extLst>
              </p:cNvPr>
              <p:cNvSpPr>
                <a:spLocks noGrp="1"/>
              </p:cNvSpPr>
              <p:nvPr>
                <p:ph idx="1"/>
              </p:nvPr>
            </p:nvSpPr>
            <p:spPr>
              <a:xfrm>
                <a:off x="457200" y="1295400"/>
                <a:ext cx="5626968" cy="5105400"/>
              </a:xfrm>
            </p:spPr>
            <p:txBody>
              <a:bodyPr/>
              <a:lstStyle/>
              <a:p>
                <a:r>
                  <a:rPr lang="en-US" dirty="0"/>
                  <a:t>To get the perfect AP = 1.0, we need Precision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=1.0</m:t>
                    </m:r>
                  </m:oMath>
                </a14:m>
                <a:r>
                  <a:rPr lang="en-US" dirty="0"/>
                  <a:t>, Recall = </a:t>
                </a:r>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b="0" i="1" smtClean="0">
                            <a:latin typeface="Cambria Math" panose="02040503050406030204" pitchFamily="18" charset="0"/>
                          </a:rPr>
                          <m:t>𝐹𝑁</m:t>
                        </m:r>
                      </m:den>
                    </m:f>
                    <m:r>
                      <a:rPr lang="en-US" b="0" i="1" smtClean="0">
                        <a:latin typeface="Cambria Math" panose="02040503050406030204" pitchFamily="18" charset="0"/>
                      </a:rPr>
                      <m:t>=1.0</m:t>
                    </m:r>
                  </m:oMath>
                </a14:m>
                <a:r>
                  <a:rPr lang="en-US" dirty="0"/>
                  <a:t>, i.e., Hit all </a:t>
                </a:r>
                <a14:m>
                  <m:oMath xmlns:m="http://schemas.openxmlformats.org/officeDocument/2006/math">
                    <m:r>
                      <a:rPr lang="en-US" b="0" i="1" smtClean="0">
                        <a:latin typeface="Cambria Math" panose="02040503050406030204" pitchFamily="18" charset="0"/>
                      </a:rPr>
                      <m:t>𝑁</m:t>
                    </m:r>
                  </m:oMath>
                </a14:m>
                <a:r>
                  <a:rPr lang="en-US" dirty="0"/>
                  <a:t> GT boxes with </a:t>
                </a:r>
                <a:r>
                  <a:rPr lang="en-US" dirty="0" err="1"/>
                  <a:t>IoU</a:t>
                </a:r>
                <a:r>
                  <a:rPr lang="en-US" dirty="0"/>
                  <a:t> &gt; 0.5, and have no FP detections ranked above any TP</a:t>
                </a:r>
                <a:endParaRPr lang="en-SE" dirty="0"/>
              </a:p>
            </p:txBody>
          </p:sp>
        </mc:Choice>
        <mc:Fallback xmlns="">
          <p:sp>
            <p:nvSpPr>
              <p:cNvPr id="3" name="Content Placeholder 2">
                <a:extLst>
                  <a:ext uri="{FF2B5EF4-FFF2-40B4-BE49-F238E27FC236}">
                    <a16:creationId xmlns:a16="http://schemas.microsoft.com/office/drawing/2014/main" id="{CADE5F38-4D70-40AB-AB80-DB64FBC15E24}"/>
                  </a:ext>
                </a:extLst>
              </p:cNvPr>
              <p:cNvSpPr>
                <a:spLocks noGrp="1" noRot="1" noChangeAspect="1" noMove="1" noResize="1" noEditPoints="1" noAdjustHandles="1" noChangeArrowheads="1" noChangeShapeType="1" noTextEdit="1"/>
              </p:cNvSpPr>
              <p:nvPr>
                <p:ph idx="1"/>
              </p:nvPr>
            </p:nvSpPr>
            <p:spPr>
              <a:xfrm>
                <a:off x="457200" y="1295400"/>
                <a:ext cx="5626968" cy="5105400"/>
              </a:xfrm>
              <a:blipFill>
                <a:blip r:embed="rId2"/>
                <a:stretch>
                  <a:fillRect l="-2492" t="-1553" r="-23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7F5B3C-33CF-4A09-91A4-81CC1BE584DF}"/>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graphicFrame>
        <p:nvGraphicFramePr>
          <p:cNvPr id="7" name="Table 6">
            <a:extLst>
              <a:ext uri="{FF2B5EF4-FFF2-40B4-BE49-F238E27FC236}">
                <a16:creationId xmlns:a16="http://schemas.microsoft.com/office/drawing/2014/main" id="{11E0EA1A-2822-4E52-9C09-B9090EAA67C7}"/>
              </a:ext>
            </a:extLst>
          </p:cNvPr>
          <p:cNvGraphicFramePr>
            <a:graphicFrameLocks/>
          </p:cNvGraphicFramePr>
          <p:nvPr>
            <p:extLst>
              <p:ext uri="{D42A27DB-BD31-4B8C-83A1-F6EECF244321}">
                <p14:modId xmlns:p14="http://schemas.microsoft.com/office/powerpoint/2010/main" val="956654728"/>
              </p:ext>
            </p:extLst>
          </p:nvPr>
        </p:nvGraphicFramePr>
        <p:xfrm>
          <a:off x="6516216" y="1412776"/>
          <a:ext cx="1770534" cy="1152128"/>
        </p:xfrm>
        <a:graphic>
          <a:graphicData uri="http://schemas.openxmlformats.org/drawingml/2006/table">
            <a:tbl>
              <a:tblPr firstRow="1" bandRow="1">
                <a:tableStyleId>{5940675A-B579-460E-94D1-54222C63F5DA}</a:tableStyleId>
              </a:tblPr>
              <a:tblGrid>
                <a:gridCol w="885267">
                  <a:extLst>
                    <a:ext uri="{9D8B030D-6E8A-4147-A177-3AD203B41FA5}">
                      <a16:colId xmlns:a16="http://schemas.microsoft.com/office/drawing/2014/main" val="1682187565"/>
                    </a:ext>
                  </a:extLst>
                </a:gridCol>
                <a:gridCol w="885267">
                  <a:extLst>
                    <a:ext uri="{9D8B030D-6E8A-4147-A177-3AD203B41FA5}">
                      <a16:colId xmlns:a16="http://schemas.microsoft.com/office/drawing/2014/main" val="1083604852"/>
                    </a:ext>
                  </a:extLst>
                </a:gridCol>
              </a:tblGrid>
              <a:tr h="576064">
                <a:tc>
                  <a:txBody>
                    <a:bodyPr/>
                    <a:lstStyle/>
                    <a:p>
                      <a:r>
                        <a:rPr lang="en-US" sz="2000" dirty="0"/>
                        <a:t>FN=0</a:t>
                      </a:r>
                      <a:endParaRPr lang="en-SE" sz="2000" dirty="0"/>
                    </a:p>
                  </a:txBody>
                  <a:tcPr/>
                </a:tc>
                <a:tc>
                  <a:txBody>
                    <a:bodyPr/>
                    <a:lstStyle/>
                    <a:p>
                      <a:r>
                        <a:rPr lang="en-US" sz="2000" dirty="0"/>
                        <a:t>TN=0</a:t>
                      </a:r>
                      <a:endParaRPr lang="en-SE" sz="2000" dirty="0"/>
                    </a:p>
                  </a:txBody>
                  <a:tcPr/>
                </a:tc>
                <a:extLst>
                  <a:ext uri="{0D108BD9-81ED-4DB2-BD59-A6C34878D82A}">
                    <a16:rowId xmlns:a16="http://schemas.microsoft.com/office/drawing/2014/main" val="4241156382"/>
                  </a:ext>
                </a:extLst>
              </a:tr>
              <a:tr h="576064">
                <a:tc>
                  <a:txBody>
                    <a:bodyPr/>
                    <a:lstStyle/>
                    <a:p>
                      <a:r>
                        <a:rPr lang="en-US" sz="2000" dirty="0"/>
                        <a:t>TP=N</a:t>
                      </a:r>
                      <a:endParaRPr lang="en-SE" sz="2000" dirty="0"/>
                    </a:p>
                  </a:txBody>
                  <a:tcPr/>
                </a:tc>
                <a:tc>
                  <a:txBody>
                    <a:bodyPr/>
                    <a:lstStyle/>
                    <a:p>
                      <a:r>
                        <a:rPr lang="en-US" sz="2000" dirty="0"/>
                        <a:t>FP=0</a:t>
                      </a:r>
                      <a:endParaRPr lang="en-SE" sz="2000" dirty="0"/>
                    </a:p>
                  </a:txBody>
                  <a:tcPr/>
                </a:tc>
                <a:extLst>
                  <a:ext uri="{0D108BD9-81ED-4DB2-BD59-A6C34878D82A}">
                    <a16:rowId xmlns:a16="http://schemas.microsoft.com/office/drawing/2014/main" val="2395611723"/>
                  </a:ext>
                </a:extLst>
              </a:tr>
            </a:tbl>
          </a:graphicData>
        </a:graphic>
      </p:graphicFrame>
      <p:cxnSp>
        <p:nvCxnSpPr>
          <p:cNvPr id="9" name="Straight Connector 8">
            <a:extLst>
              <a:ext uri="{FF2B5EF4-FFF2-40B4-BE49-F238E27FC236}">
                <a16:creationId xmlns:a16="http://schemas.microsoft.com/office/drawing/2014/main" id="{BE7D5FB6-5DEB-46FB-A952-8A648B9FD26A}"/>
              </a:ext>
            </a:extLst>
          </p:cNvPr>
          <p:cNvCxnSpPr>
            <a:cxnSpLocks/>
          </p:cNvCxnSpPr>
          <p:nvPr/>
        </p:nvCxnSpPr>
        <p:spPr bwMode="auto">
          <a:xfrm>
            <a:off x="6660232" y="5157192"/>
            <a:ext cx="1872208" cy="0"/>
          </a:xfrm>
          <a:prstGeom prst="line">
            <a:avLst/>
          </a:prstGeom>
          <a:noFill/>
          <a:ln w="254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48DDAF9-F936-4E1E-985C-DAFFC46B3DEA}"/>
              </a:ext>
            </a:extLst>
          </p:cNvPr>
          <p:cNvCxnSpPr>
            <a:cxnSpLocks/>
          </p:cNvCxnSpPr>
          <p:nvPr/>
        </p:nvCxnSpPr>
        <p:spPr bwMode="auto">
          <a:xfrm flipV="1">
            <a:off x="6660232" y="2996952"/>
            <a:ext cx="0" cy="2160242"/>
          </a:xfrm>
          <a:prstGeom prst="line">
            <a:avLst/>
          </a:prstGeom>
          <a:noFill/>
          <a:ln w="25400" cap="flat" cmpd="sng" algn="ctr">
            <a:solidFill>
              <a:schemeClr val="tx1"/>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DAA69F55-1FD6-4A9F-93B1-CEEC5FB955E8}"/>
              </a:ext>
            </a:extLst>
          </p:cNvPr>
          <p:cNvSpPr/>
          <p:nvPr/>
        </p:nvSpPr>
        <p:spPr bwMode="auto">
          <a:xfrm>
            <a:off x="6660232" y="3212976"/>
            <a:ext cx="1770471" cy="1944210"/>
          </a:xfrm>
          <a:prstGeom prst="rect">
            <a:avLst/>
          </a:prstGeom>
          <a:solidFill>
            <a:schemeClr val="bg1">
              <a:lumMod val="7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C1418972-6358-4BC3-BE84-28A685E09419}"/>
              </a:ext>
            </a:extLst>
          </p:cNvPr>
          <p:cNvSpPr txBox="1"/>
          <p:nvPr/>
        </p:nvSpPr>
        <p:spPr>
          <a:xfrm>
            <a:off x="7214695" y="5157186"/>
            <a:ext cx="825867" cy="369332"/>
          </a:xfrm>
          <a:prstGeom prst="rect">
            <a:avLst/>
          </a:prstGeom>
          <a:noFill/>
        </p:spPr>
        <p:txBody>
          <a:bodyPr wrap="none" rtlCol="0">
            <a:spAutoFit/>
          </a:bodyPr>
          <a:lstStyle/>
          <a:p>
            <a:r>
              <a:rPr lang="en-US" dirty="0"/>
              <a:t>Recall</a:t>
            </a:r>
            <a:endParaRPr lang="en-SE" dirty="0"/>
          </a:p>
        </p:txBody>
      </p:sp>
      <p:sp>
        <p:nvSpPr>
          <p:cNvPr id="17" name="TextBox 16">
            <a:extLst>
              <a:ext uri="{FF2B5EF4-FFF2-40B4-BE49-F238E27FC236}">
                <a16:creationId xmlns:a16="http://schemas.microsoft.com/office/drawing/2014/main" id="{CE6DC5A9-11DD-4F42-B482-72F525EA7522}"/>
              </a:ext>
            </a:extLst>
          </p:cNvPr>
          <p:cNvSpPr txBox="1"/>
          <p:nvPr/>
        </p:nvSpPr>
        <p:spPr>
          <a:xfrm rot="16200000">
            <a:off x="5897943" y="4000415"/>
            <a:ext cx="1133644" cy="369332"/>
          </a:xfrm>
          <a:prstGeom prst="rect">
            <a:avLst/>
          </a:prstGeom>
          <a:noFill/>
        </p:spPr>
        <p:txBody>
          <a:bodyPr wrap="none" rtlCol="0">
            <a:spAutoFit/>
          </a:bodyPr>
          <a:lstStyle/>
          <a:p>
            <a:r>
              <a:rPr lang="en-US" dirty="0"/>
              <a:t>Precision</a:t>
            </a:r>
            <a:endParaRPr lang="en-SE" dirty="0"/>
          </a:p>
        </p:txBody>
      </p:sp>
      <p:sp>
        <p:nvSpPr>
          <p:cNvPr id="21" name="Oval 20">
            <a:extLst>
              <a:ext uri="{FF2B5EF4-FFF2-40B4-BE49-F238E27FC236}">
                <a16:creationId xmlns:a16="http://schemas.microsoft.com/office/drawing/2014/main" id="{578BD129-AA9C-441F-8A41-F2DE1B01CBD9}"/>
              </a:ext>
            </a:extLst>
          </p:cNvPr>
          <p:cNvSpPr/>
          <p:nvPr/>
        </p:nvSpPr>
        <p:spPr bwMode="auto">
          <a:xfrm>
            <a:off x="8327856" y="3104962"/>
            <a:ext cx="216016" cy="216023"/>
          </a:xfrm>
          <a:prstGeom prst="ellipse">
            <a:avLst/>
          </a:prstGeom>
          <a:solidFill>
            <a:srgbClr val="0000FF"/>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481B4D2E-A727-401B-9DE4-70530307E0F5}"/>
              </a:ext>
            </a:extLst>
          </p:cNvPr>
          <p:cNvSpPr txBox="1"/>
          <p:nvPr/>
        </p:nvSpPr>
        <p:spPr>
          <a:xfrm>
            <a:off x="7884368" y="2780928"/>
            <a:ext cx="1043876" cy="369332"/>
          </a:xfrm>
          <a:prstGeom prst="rect">
            <a:avLst/>
          </a:prstGeom>
          <a:noFill/>
        </p:spPr>
        <p:txBody>
          <a:bodyPr wrap="none" rtlCol="0">
            <a:spAutoFit/>
          </a:bodyPr>
          <a:lstStyle/>
          <a:p>
            <a:r>
              <a:rPr lang="en-US" dirty="0"/>
              <a:t>(1.0,1.0)</a:t>
            </a:r>
            <a:endParaRPr lang="en-SE" dirty="0"/>
          </a:p>
        </p:txBody>
      </p:sp>
    </p:spTree>
    <p:extLst>
      <p:ext uri="{BB962C8B-B14F-4D97-AF65-F5344CB8AC3E}">
        <p14:creationId xmlns:p14="http://schemas.microsoft.com/office/powerpoint/2010/main" val="2563781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CA68-6F7E-4CCD-B6C9-8609F9F81B12}"/>
              </a:ext>
            </a:extLst>
          </p:cNvPr>
          <p:cNvSpPr>
            <a:spLocks noGrp="1"/>
          </p:cNvSpPr>
          <p:nvPr>
            <p:ph type="title"/>
          </p:nvPr>
        </p:nvSpPr>
        <p:spPr/>
        <p:txBody>
          <a:bodyPr/>
          <a:lstStyle/>
          <a:p>
            <a:r>
              <a:rPr lang="en-US" dirty="0" err="1"/>
              <a:t>mAP</a:t>
            </a:r>
            <a:endParaRPr lang="en-SE" dirty="0"/>
          </a:p>
        </p:txBody>
      </p:sp>
      <p:sp>
        <p:nvSpPr>
          <p:cNvPr id="3" name="Content Placeholder 2">
            <a:extLst>
              <a:ext uri="{FF2B5EF4-FFF2-40B4-BE49-F238E27FC236}">
                <a16:creationId xmlns:a16="http://schemas.microsoft.com/office/drawing/2014/main" id="{13069CEB-2B53-4045-B2A8-20BBEBD870B5}"/>
              </a:ext>
            </a:extLst>
          </p:cNvPr>
          <p:cNvSpPr>
            <a:spLocks noGrp="1"/>
          </p:cNvSpPr>
          <p:nvPr>
            <p:ph idx="1"/>
          </p:nvPr>
        </p:nvSpPr>
        <p:spPr/>
        <p:txBody>
          <a:bodyPr/>
          <a:lstStyle/>
          <a:p>
            <a:r>
              <a:rPr lang="en-US" dirty="0"/>
              <a:t>Suppose we have 3 classes, and have computed AP values for each </a:t>
            </a:r>
            <a:r>
              <a:rPr lang="en-US" dirty="0" err="1"/>
              <a:t>classwith</a:t>
            </a:r>
            <a:r>
              <a:rPr lang="en-US" dirty="0"/>
              <a:t> </a:t>
            </a:r>
            <a:r>
              <a:rPr lang="en-US" dirty="0" err="1"/>
              <a:t>IoU</a:t>
            </a:r>
            <a:r>
              <a:rPr lang="en-US" dirty="0"/>
              <a:t> threshold .5 as:</a:t>
            </a:r>
          </a:p>
          <a:p>
            <a:pPr lvl="1"/>
            <a:r>
              <a:rPr lang="en-US" dirty="0"/>
              <a:t>Car AP = .65, Cat AP = .80, Dog AP = .86, then mAP@.5=.77</a:t>
            </a:r>
          </a:p>
          <a:p>
            <a:r>
              <a:rPr lang="en-US" dirty="0"/>
              <a:t>For COCO </a:t>
            </a:r>
            <a:r>
              <a:rPr lang="en-US" dirty="0" err="1"/>
              <a:t>mAP</a:t>
            </a:r>
            <a:r>
              <a:rPr lang="en-US" dirty="0"/>
              <a:t>: Compute </a:t>
            </a:r>
            <a:r>
              <a:rPr lang="en-US" dirty="0" err="1"/>
              <a:t>mAP@threshold</a:t>
            </a:r>
            <a:r>
              <a:rPr lang="en-US" dirty="0"/>
              <a:t> for each </a:t>
            </a:r>
            <a:r>
              <a:rPr lang="en-US" dirty="0" err="1"/>
              <a:t>IoU</a:t>
            </a:r>
            <a:r>
              <a:rPr lang="en-US" dirty="0"/>
              <a:t> threshold (0.5, 0.55, 0.6, …, 0.95) and take average</a:t>
            </a:r>
          </a:p>
          <a:p>
            <a:pPr lvl="1"/>
            <a:r>
              <a:rPr lang="en-US" dirty="0"/>
              <a:t>COCO </a:t>
            </a:r>
            <a:r>
              <a:rPr lang="en-US" dirty="0" err="1"/>
              <a:t>mAP</a:t>
            </a:r>
            <a:r>
              <a:rPr lang="en-US" dirty="0"/>
              <a:t> = .4</a:t>
            </a:r>
            <a:endParaRPr lang="en-SE" dirty="0"/>
          </a:p>
        </p:txBody>
      </p:sp>
      <p:sp>
        <p:nvSpPr>
          <p:cNvPr id="4" name="Slide Number Placeholder 3">
            <a:extLst>
              <a:ext uri="{FF2B5EF4-FFF2-40B4-BE49-F238E27FC236}">
                <a16:creationId xmlns:a16="http://schemas.microsoft.com/office/drawing/2014/main" id="{1301142F-57DA-4EDA-84D5-9AC9177FF936}"/>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spTree>
    <p:extLst>
      <p:ext uri="{BB962C8B-B14F-4D97-AF65-F5344CB8AC3E}">
        <p14:creationId xmlns:p14="http://schemas.microsoft.com/office/powerpoint/2010/main" val="245336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B6BA-5076-4943-BA4F-E51ACFB46A28}"/>
              </a:ext>
            </a:extLst>
          </p:cNvPr>
          <p:cNvSpPr>
            <a:spLocks noGrp="1"/>
          </p:cNvSpPr>
          <p:nvPr>
            <p:ph type="title"/>
          </p:nvPr>
        </p:nvSpPr>
        <p:spPr>
          <a:xfrm>
            <a:off x="457200" y="44624"/>
            <a:ext cx="8229600" cy="868362"/>
          </a:xfrm>
        </p:spPr>
        <p:txBody>
          <a:bodyPr/>
          <a:lstStyle/>
          <a:p>
            <a:r>
              <a:rPr lang="en-US" dirty="0"/>
              <a:t>Fast R-CNN</a:t>
            </a:r>
            <a:endParaRPr lang="en-SE" dirty="0"/>
          </a:p>
        </p:txBody>
      </p:sp>
      <p:sp>
        <p:nvSpPr>
          <p:cNvPr id="3" name="Content Placeholder 2">
            <a:extLst>
              <a:ext uri="{FF2B5EF4-FFF2-40B4-BE49-F238E27FC236}">
                <a16:creationId xmlns:a16="http://schemas.microsoft.com/office/drawing/2014/main" id="{1159A302-8DBD-481B-8904-3EF24B1B6189}"/>
              </a:ext>
            </a:extLst>
          </p:cNvPr>
          <p:cNvSpPr>
            <a:spLocks noGrp="1"/>
          </p:cNvSpPr>
          <p:nvPr>
            <p:ph idx="1"/>
          </p:nvPr>
        </p:nvSpPr>
        <p:spPr>
          <a:xfrm>
            <a:off x="462423" y="908720"/>
            <a:ext cx="8229600" cy="1512168"/>
          </a:xfrm>
        </p:spPr>
        <p:txBody>
          <a:bodyPr>
            <a:normAutofit fontScale="55000" lnSpcReduction="20000"/>
          </a:bodyPr>
          <a:lstStyle/>
          <a:p>
            <a:r>
              <a:rPr lang="en-US" dirty="0"/>
              <a:t>1. Use a backbone network to extract feature maps from the whole image; 2. Generate region proposals based on the feature maps; 3. use a lightweight Per-Region network to perform </a:t>
            </a:r>
            <a:r>
              <a:rPr lang="en-US" dirty="0" err="1"/>
              <a:t>Bbox</a:t>
            </a:r>
            <a:r>
              <a:rPr lang="en-US" dirty="0"/>
              <a:t> regression and classification </a:t>
            </a:r>
          </a:p>
          <a:p>
            <a:r>
              <a:rPr lang="en-US" dirty="0"/>
              <a:t>Most of the computation happens in backbone network; this saves work for overlapping region proposals compared to R-CNN</a:t>
            </a:r>
          </a:p>
        </p:txBody>
      </p:sp>
      <p:sp>
        <p:nvSpPr>
          <p:cNvPr id="4" name="Slide Number Placeholder 3">
            <a:extLst>
              <a:ext uri="{FF2B5EF4-FFF2-40B4-BE49-F238E27FC236}">
                <a16:creationId xmlns:a16="http://schemas.microsoft.com/office/drawing/2014/main" id="{EB0049AF-DEB7-49FE-A7C6-F3EFF5A339F9}"/>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6" name="Picture 5">
            <a:extLst>
              <a:ext uri="{FF2B5EF4-FFF2-40B4-BE49-F238E27FC236}">
                <a16:creationId xmlns:a16="http://schemas.microsoft.com/office/drawing/2014/main" id="{3093208E-0402-4345-97AA-CD11EEF705A6}"/>
              </a:ext>
            </a:extLst>
          </p:cNvPr>
          <p:cNvPicPr>
            <a:picLocks noChangeAspect="1"/>
          </p:cNvPicPr>
          <p:nvPr/>
        </p:nvPicPr>
        <p:blipFill>
          <a:blip r:embed="rId2"/>
          <a:stretch>
            <a:fillRect/>
          </a:stretch>
        </p:blipFill>
        <p:spPr>
          <a:xfrm>
            <a:off x="0" y="2323439"/>
            <a:ext cx="9144000" cy="4455872"/>
          </a:xfrm>
          <a:prstGeom prst="rect">
            <a:avLst/>
          </a:prstGeom>
        </p:spPr>
      </p:pic>
      <p:sp>
        <p:nvSpPr>
          <p:cNvPr id="8" name="Rectangle 7">
            <a:extLst>
              <a:ext uri="{FF2B5EF4-FFF2-40B4-BE49-F238E27FC236}">
                <a16:creationId xmlns:a16="http://schemas.microsoft.com/office/drawing/2014/main" id="{4102A98B-265F-4EDC-8E18-19A4130410F5}"/>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3701874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ED9C-B703-4DC4-B3A6-2B5444941560}"/>
              </a:ext>
            </a:extLst>
          </p:cNvPr>
          <p:cNvSpPr>
            <a:spLocks noGrp="1"/>
          </p:cNvSpPr>
          <p:nvPr>
            <p:ph type="title"/>
          </p:nvPr>
        </p:nvSpPr>
        <p:spPr/>
        <p:txBody>
          <a:bodyPr/>
          <a:lstStyle/>
          <a:p>
            <a:r>
              <a:rPr lang="en-US" dirty="0"/>
              <a:t>Fast R-CNN Training Example</a:t>
            </a:r>
            <a:endParaRPr lang="en-SE" dirty="0"/>
          </a:p>
        </p:txBody>
      </p:sp>
      <p:sp>
        <p:nvSpPr>
          <p:cNvPr id="3" name="Content Placeholder 2">
            <a:extLst>
              <a:ext uri="{FF2B5EF4-FFF2-40B4-BE49-F238E27FC236}">
                <a16:creationId xmlns:a16="http://schemas.microsoft.com/office/drawing/2014/main" id="{87A5A127-2402-449D-84A2-F56258B2C8CF}"/>
              </a:ext>
            </a:extLst>
          </p:cNvPr>
          <p:cNvSpPr>
            <a:spLocks noGrp="1"/>
          </p:cNvSpPr>
          <p:nvPr>
            <p:ph idx="1"/>
          </p:nvPr>
        </p:nvSpPr>
        <p:spPr>
          <a:xfrm>
            <a:off x="457200" y="1143000"/>
            <a:ext cx="8229600" cy="5257800"/>
          </a:xfrm>
        </p:spPr>
        <p:txBody>
          <a:bodyPr/>
          <a:lstStyle/>
          <a:p>
            <a:endParaRPr lang="en-SE" dirty="0"/>
          </a:p>
        </p:txBody>
      </p:sp>
      <p:sp>
        <p:nvSpPr>
          <p:cNvPr id="4" name="Slide Number Placeholder 3">
            <a:extLst>
              <a:ext uri="{FF2B5EF4-FFF2-40B4-BE49-F238E27FC236}">
                <a16:creationId xmlns:a16="http://schemas.microsoft.com/office/drawing/2014/main" id="{3DEBA014-F498-4C44-B278-CFE543AE6B7B}"/>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8" name="Picture 7">
            <a:extLst>
              <a:ext uri="{FF2B5EF4-FFF2-40B4-BE49-F238E27FC236}">
                <a16:creationId xmlns:a16="http://schemas.microsoft.com/office/drawing/2014/main" id="{26F5A990-5593-4288-8834-6D13878F067E}"/>
              </a:ext>
            </a:extLst>
          </p:cNvPr>
          <p:cNvPicPr>
            <a:picLocks noChangeAspect="1"/>
          </p:cNvPicPr>
          <p:nvPr/>
        </p:nvPicPr>
        <p:blipFill>
          <a:blip r:embed="rId2"/>
          <a:stretch>
            <a:fillRect/>
          </a:stretch>
        </p:blipFill>
        <p:spPr>
          <a:xfrm>
            <a:off x="0" y="2011362"/>
            <a:ext cx="9144000" cy="4114800"/>
          </a:xfrm>
          <a:prstGeom prst="rect">
            <a:avLst/>
          </a:prstGeom>
        </p:spPr>
      </p:pic>
      <p:sp>
        <p:nvSpPr>
          <p:cNvPr id="9" name="Rectangle 8">
            <a:extLst>
              <a:ext uri="{FF2B5EF4-FFF2-40B4-BE49-F238E27FC236}">
                <a16:creationId xmlns:a16="http://schemas.microsoft.com/office/drawing/2014/main" id="{FDBDDFDF-1013-4C56-902B-152338A5B33A}"/>
              </a:ext>
            </a:extLst>
          </p:cNvPr>
          <p:cNvSpPr/>
          <p:nvPr/>
        </p:nvSpPr>
        <p:spPr bwMode="auto">
          <a:xfrm>
            <a:off x="3419872" y="2348880"/>
            <a:ext cx="216024" cy="144016"/>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65006B4-CAF6-4406-A54D-D3710413A640}"/>
              </a:ext>
            </a:extLst>
          </p:cNvPr>
          <p:cNvSpPr txBox="1"/>
          <p:nvPr/>
        </p:nvSpPr>
        <p:spPr>
          <a:xfrm>
            <a:off x="2492985" y="4725144"/>
            <a:ext cx="2595582" cy="646331"/>
          </a:xfrm>
          <a:prstGeom prst="rect">
            <a:avLst/>
          </a:prstGeom>
          <a:noFill/>
        </p:spPr>
        <p:txBody>
          <a:bodyPr wrap="none" rtlCol="0">
            <a:spAutoFit/>
          </a:bodyPr>
          <a:lstStyle/>
          <a:p>
            <a:r>
              <a:rPr lang="en-US" dirty="0"/>
              <a:t>Heavyweight CNN for</a:t>
            </a:r>
          </a:p>
          <a:p>
            <a:r>
              <a:rPr lang="en-US" dirty="0"/>
              <a:t>extracting feature maps</a:t>
            </a:r>
            <a:endParaRPr lang="en-SE" dirty="0"/>
          </a:p>
        </p:txBody>
      </p:sp>
      <p:sp>
        <p:nvSpPr>
          <p:cNvPr id="13" name="TextBox 12">
            <a:extLst>
              <a:ext uri="{FF2B5EF4-FFF2-40B4-BE49-F238E27FC236}">
                <a16:creationId xmlns:a16="http://schemas.microsoft.com/office/drawing/2014/main" id="{ADA58AA2-64F0-48A3-9A9D-51E04FFCBCF1}"/>
              </a:ext>
            </a:extLst>
          </p:cNvPr>
          <p:cNvSpPr txBox="1"/>
          <p:nvPr/>
        </p:nvSpPr>
        <p:spPr>
          <a:xfrm>
            <a:off x="5364088" y="5932231"/>
            <a:ext cx="3024336" cy="646331"/>
          </a:xfrm>
          <a:prstGeom prst="rect">
            <a:avLst/>
          </a:prstGeom>
          <a:noFill/>
        </p:spPr>
        <p:txBody>
          <a:bodyPr wrap="square" rtlCol="0">
            <a:spAutoFit/>
          </a:bodyPr>
          <a:lstStyle/>
          <a:p>
            <a:r>
              <a:rPr lang="en-US" dirty="0"/>
              <a:t>Lightweight NN for </a:t>
            </a:r>
            <a:r>
              <a:rPr lang="en-US" dirty="0" err="1"/>
              <a:t>Bbox</a:t>
            </a:r>
            <a:r>
              <a:rPr lang="en-US" dirty="0"/>
              <a:t> regression &amp; classification </a:t>
            </a:r>
            <a:endParaRPr lang="en-SE" dirty="0"/>
          </a:p>
        </p:txBody>
      </p:sp>
    </p:spTree>
    <p:extLst>
      <p:ext uri="{BB962C8B-B14F-4D97-AF65-F5344CB8AC3E}">
        <p14:creationId xmlns:p14="http://schemas.microsoft.com/office/powerpoint/2010/main" val="4261597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C47E-0E1C-4D4E-A25B-64B2B66540AB}"/>
              </a:ext>
            </a:extLst>
          </p:cNvPr>
          <p:cNvSpPr>
            <a:spLocks noGrp="1"/>
          </p:cNvSpPr>
          <p:nvPr>
            <p:ph type="title"/>
          </p:nvPr>
        </p:nvSpPr>
        <p:spPr/>
        <p:txBody>
          <a:bodyPr/>
          <a:lstStyle/>
          <a:p>
            <a:r>
              <a:rPr lang="en-US" sz="3600" dirty="0"/>
              <a:t>Example Backbone and Per-Region Networks</a:t>
            </a:r>
            <a:endParaRPr lang="en-SE" sz="3600" dirty="0"/>
          </a:p>
        </p:txBody>
      </p:sp>
      <p:sp>
        <p:nvSpPr>
          <p:cNvPr id="4" name="Slide Number Placeholder 3">
            <a:extLst>
              <a:ext uri="{FF2B5EF4-FFF2-40B4-BE49-F238E27FC236}">
                <a16:creationId xmlns:a16="http://schemas.microsoft.com/office/drawing/2014/main" id="{2E6B518F-FB71-40B3-8AD4-E9B9A51B61E4}"/>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0" name="Picture 9">
            <a:extLst>
              <a:ext uri="{FF2B5EF4-FFF2-40B4-BE49-F238E27FC236}">
                <a16:creationId xmlns:a16="http://schemas.microsoft.com/office/drawing/2014/main" id="{C32C0CB5-C005-44E7-A965-3385C251778F}"/>
              </a:ext>
            </a:extLst>
          </p:cNvPr>
          <p:cNvPicPr>
            <a:picLocks noChangeAspect="1"/>
          </p:cNvPicPr>
          <p:nvPr/>
        </p:nvPicPr>
        <p:blipFill>
          <a:blip r:embed="rId2"/>
          <a:stretch>
            <a:fillRect/>
          </a:stretch>
        </p:blipFill>
        <p:spPr>
          <a:xfrm>
            <a:off x="5148064" y="1301140"/>
            <a:ext cx="1848108" cy="4896533"/>
          </a:xfrm>
          <a:prstGeom prst="rect">
            <a:avLst/>
          </a:prstGeom>
        </p:spPr>
      </p:pic>
      <p:pic>
        <p:nvPicPr>
          <p:cNvPr id="12" name="Picture 11">
            <a:extLst>
              <a:ext uri="{FF2B5EF4-FFF2-40B4-BE49-F238E27FC236}">
                <a16:creationId xmlns:a16="http://schemas.microsoft.com/office/drawing/2014/main" id="{D5DFF9D0-42EF-412F-AA89-E95E12173776}"/>
              </a:ext>
            </a:extLst>
          </p:cNvPr>
          <p:cNvPicPr>
            <a:picLocks noChangeAspect="1"/>
          </p:cNvPicPr>
          <p:nvPr/>
        </p:nvPicPr>
        <p:blipFill>
          <a:blip r:embed="rId3"/>
          <a:stretch>
            <a:fillRect/>
          </a:stretch>
        </p:blipFill>
        <p:spPr>
          <a:xfrm>
            <a:off x="7096358" y="1127331"/>
            <a:ext cx="1905266" cy="5249008"/>
          </a:xfrm>
          <a:prstGeom prst="rect">
            <a:avLst/>
          </a:prstGeom>
        </p:spPr>
      </p:pic>
      <p:sp>
        <p:nvSpPr>
          <p:cNvPr id="13" name="TextBox 12">
            <a:extLst>
              <a:ext uri="{FF2B5EF4-FFF2-40B4-BE49-F238E27FC236}">
                <a16:creationId xmlns:a16="http://schemas.microsoft.com/office/drawing/2014/main" id="{8789D9DD-CBCF-4A0E-BAEE-062267B98FAF}"/>
              </a:ext>
            </a:extLst>
          </p:cNvPr>
          <p:cNvSpPr txBox="1"/>
          <p:nvPr/>
        </p:nvSpPr>
        <p:spPr>
          <a:xfrm>
            <a:off x="5788955" y="6368207"/>
            <a:ext cx="992579" cy="369332"/>
          </a:xfrm>
          <a:prstGeom prst="rect">
            <a:avLst/>
          </a:prstGeom>
          <a:noFill/>
        </p:spPr>
        <p:txBody>
          <a:bodyPr wrap="none" rtlCol="0">
            <a:spAutoFit/>
          </a:bodyPr>
          <a:lstStyle/>
          <a:p>
            <a:r>
              <a:rPr lang="en-US" dirty="0" err="1"/>
              <a:t>AlexNet</a:t>
            </a:r>
            <a:endParaRPr lang="en-SE" dirty="0"/>
          </a:p>
        </p:txBody>
      </p:sp>
      <p:sp>
        <p:nvSpPr>
          <p:cNvPr id="14" name="TextBox 13">
            <a:extLst>
              <a:ext uri="{FF2B5EF4-FFF2-40B4-BE49-F238E27FC236}">
                <a16:creationId xmlns:a16="http://schemas.microsoft.com/office/drawing/2014/main" id="{5F544C35-884D-485E-8AA4-38314CA8D16E}"/>
              </a:ext>
            </a:extLst>
          </p:cNvPr>
          <p:cNvSpPr txBox="1"/>
          <p:nvPr/>
        </p:nvSpPr>
        <p:spPr>
          <a:xfrm>
            <a:off x="7694221" y="6368207"/>
            <a:ext cx="992579" cy="369332"/>
          </a:xfrm>
          <a:prstGeom prst="rect">
            <a:avLst/>
          </a:prstGeom>
          <a:noFill/>
        </p:spPr>
        <p:txBody>
          <a:bodyPr wrap="square" rtlCol="0">
            <a:spAutoFit/>
          </a:bodyPr>
          <a:lstStyle/>
          <a:p>
            <a:r>
              <a:rPr lang="en-US" dirty="0" err="1"/>
              <a:t>ResNet</a:t>
            </a:r>
            <a:endParaRPr lang="en-SE" dirty="0"/>
          </a:p>
        </p:txBody>
      </p:sp>
      <p:sp>
        <p:nvSpPr>
          <p:cNvPr id="15" name="Content Placeholder 2">
            <a:extLst>
              <a:ext uri="{FF2B5EF4-FFF2-40B4-BE49-F238E27FC236}">
                <a16:creationId xmlns:a16="http://schemas.microsoft.com/office/drawing/2014/main" id="{AD5C3512-DB52-4385-8AF7-80C09072F1C0}"/>
              </a:ext>
            </a:extLst>
          </p:cNvPr>
          <p:cNvSpPr>
            <a:spLocks noGrp="1"/>
          </p:cNvSpPr>
          <p:nvPr>
            <p:ph idx="1"/>
          </p:nvPr>
        </p:nvSpPr>
        <p:spPr>
          <a:xfrm>
            <a:off x="457200" y="1295400"/>
            <a:ext cx="4762872" cy="5105400"/>
          </a:xfrm>
        </p:spPr>
        <p:txBody>
          <a:bodyPr>
            <a:normAutofit fontScale="92500" lnSpcReduction="20000"/>
          </a:bodyPr>
          <a:lstStyle/>
          <a:p>
            <a:r>
              <a:rPr lang="en-US" dirty="0"/>
              <a:t>When using </a:t>
            </a:r>
            <a:r>
              <a:rPr lang="en-US" dirty="0" err="1"/>
              <a:t>AlexNet</a:t>
            </a:r>
            <a:r>
              <a:rPr lang="en-US" dirty="0"/>
              <a:t> for detection, 5 CONV layers are used for backbone and 2 FC layers are used for per-region network</a:t>
            </a:r>
          </a:p>
          <a:p>
            <a:r>
              <a:rPr lang="en-US" dirty="0"/>
              <a:t>For </a:t>
            </a:r>
            <a:r>
              <a:rPr lang="en-US" dirty="0" err="1"/>
              <a:t>ResNet</a:t>
            </a:r>
            <a:r>
              <a:rPr lang="en-US" dirty="0"/>
              <a:t>, the last stage (CONV+FC) is used as per-region network; the rest of the network is used as backbone</a:t>
            </a:r>
          </a:p>
          <a:p>
            <a:endParaRPr lang="en-SE" dirty="0"/>
          </a:p>
        </p:txBody>
      </p:sp>
    </p:spTree>
    <p:extLst>
      <p:ext uri="{BB962C8B-B14F-4D97-AF65-F5344CB8AC3E}">
        <p14:creationId xmlns:p14="http://schemas.microsoft.com/office/powerpoint/2010/main" val="46235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FB51-BA43-4908-9E2C-8E73022AFD0F}"/>
              </a:ext>
            </a:extLst>
          </p:cNvPr>
          <p:cNvSpPr>
            <a:spLocks noGrp="1"/>
          </p:cNvSpPr>
          <p:nvPr>
            <p:ph type="title"/>
          </p:nvPr>
        </p:nvSpPr>
        <p:spPr/>
        <p:txBody>
          <a:bodyPr/>
          <a:lstStyle/>
          <a:p>
            <a:r>
              <a:rPr lang="pt-BR" dirty="0"/>
              <a:t>Fast R-CNN Performance</a:t>
            </a:r>
            <a:endParaRPr lang="en-SE" dirty="0"/>
          </a:p>
        </p:txBody>
      </p:sp>
      <p:sp>
        <p:nvSpPr>
          <p:cNvPr id="3" name="Content Placeholder 2">
            <a:extLst>
              <a:ext uri="{FF2B5EF4-FFF2-40B4-BE49-F238E27FC236}">
                <a16:creationId xmlns:a16="http://schemas.microsoft.com/office/drawing/2014/main" id="{7BD52642-50A7-4EAC-B94F-FFFC17C8651C}"/>
              </a:ext>
            </a:extLst>
          </p:cNvPr>
          <p:cNvSpPr>
            <a:spLocks noGrp="1"/>
          </p:cNvSpPr>
          <p:nvPr>
            <p:ph idx="1"/>
          </p:nvPr>
        </p:nvSpPr>
        <p:spPr>
          <a:xfrm>
            <a:off x="457200" y="1295400"/>
            <a:ext cx="8229600" cy="2061592"/>
          </a:xfrm>
        </p:spPr>
        <p:txBody>
          <a:bodyPr>
            <a:normAutofit fontScale="92500" lnSpcReduction="20000"/>
          </a:bodyPr>
          <a:lstStyle/>
          <a:p>
            <a:r>
              <a:rPr lang="en-US" dirty="0"/>
              <a:t>Problem: Test time of Fast R-CNN is dominated by region proposals </a:t>
            </a:r>
          </a:p>
          <a:p>
            <a:r>
              <a:rPr lang="en-US" dirty="0"/>
              <a:t>Solution: instead of using the heuristic ”Selective Search” algorithm on CPU, let’s learn them with a CNN instead</a:t>
            </a:r>
            <a:endParaRPr lang="en-SE" dirty="0"/>
          </a:p>
        </p:txBody>
      </p:sp>
      <p:sp>
        <p:nvSpPr>
          <p:cNvPr id="4" name="Slide Number Placeholder 3">
            <a:extLst>
              <a:ext uri="{FF2B5EF4-FFF2-40B4-BE49-F238E27FC236}">
                <a16:creationId xmlns:a16="http://schemas.microsoft.com/office/drawing/2014/main" id="{B6585C94-1C9E-47A8-A31B-FDFC2673A16B}"/>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6" name="Picture 5">
            <a:extLst>
              <a:ext uri="{FF2B5EF4-FFF2-40B4-BE49-F238E27FC236}">
                <a16:creationId xmlns:a16="http://schemas.microsoft.com/office/drawing/2014/main" id="{7E9CA2D6-570B-42E8-B6D3-E33FFF10854D}"/>
              </a:ext>
            </a:extLst>
          </p:cNvPr>
          <p:cNvPicPr>
            <a:picLocks noChangeAspect="1"/>
          </p:cNvPicPr>
          <p:nvPr/>
        </p:nvPicPr>
        <p:blipFill>
          <a:blip r:embed="rId2"/>
          <a:stretch>
            <a:fillRect/>
          </a:stretch>
        </p:blipFill>
        <p:spPr>
          <a:xfrm>
            <a:off x="0" y="3655127"/>
            <a:ext cx="9144000" cy="2928235"/>
          </a:xfrm>
          <a:prstGeom prst="rect">
            <a:avLst/>
          </a:prstGeom>
        </p:spPr>
      </p:pic>
    </p:spTree>
    <p:extLst>
      <p:ext uri="{BB962C8B-B14F-4D97-AF65-F5344CB8AC3E}">
        <p14:creationId xmlns:p14="http://schemas.microsoft.com/office/powerpoint/2010/main" val="129690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C71A-2003-46F5-97D7-1B432607C824}"/>
              </a:ext>
            </a:extLst>
          </p:cNvPr>
          <p:cNvSpPr>
            <a:spLocks noGrp="1"/>
          </p:cNvSpPr>
          <p:nvPr>
            <p:ph type="title"/>
          </p:nvPr>
        </p:nvSpPr>
        <p:spPr/>
        <p:txBody>
          <a:bodyPr/>
          <a:lstStyle/>
          <a:p>
            <a:r>
              <a:rPr lang="en-US" dirty="0"/>
              <a:t>Faster R-CNN</a:t>
            </a:r>
            <a:endParaRPr lang="en-SE" dirty="0"/>
          </a:p>
        </p:txBody>
      </p:sp>
      <p:sp>
        <p:nvSpPr>
          <p:cNvPr id="3" name="Content Placeholder 2">
            <a:extLst>
              <a:ext uri="{FF2B5EF4-FFF2-40B4-BE49-F238E27FC236}">
                <a16:creationId xmlns:a16="http://schemas.microsoft.com/office/drawing/2014/main" id="{F8056776-685B-4A52-85C9-C7166C52E509}"/>
              </a:ext>
            </a:extLst>
          </p:cNvPr>
          <p:cNvSpPr>
            <a:spLocks noGrp="1"/>
          </p:cNvSpPr>
          <p:nvPr>
            <p:ph idx="1"/>
          </p:nvPr>
        </p:nvSpPr>
        <p:spPr>
          <a:xfrm>
            <a:off x="457200" y="1003513"/>
            <a:ext cx="8229600" cy="1417375"/>
          </a:xfrm>
        </p:spPr>
        <p:txBody>
          <a:bodyPr>
            <a:normAutofit fontScale="77500" lnSpcReduction="20000"/>
          </a:bodyPr>
          <a:lstStyle/>
          <a:p>
            <a:r>
              <a:rPr lang="en-US" dirty="0"/>
              <a:t>Use Region Proposal Network (RPN) to predict proposals from feature maps generated by the backbone network</a:t>
            </a:r>
          </a:p>
          <a:p>
            <a:r>
              <a:rPr lang="en-US" dirty="0"/>
              <a:t>The rest the same as Fast R-CNN</a:t>
            </a:r>
            <a:endParaRPr lang="en-SE" dirty="0"/>
          </a:p>
        </p:txBody>
      </p:sp>
      <p:sp>
        <p:nvSpPr>
          <p:cNvPr id="4" name="Slide Number Placeholder 3">
            <a:extLst>
              <a:ext uri="{FF2B5EF4-FFF2-40B4-BE49-F238E27FC236}">
                <a16:creationId xmlns:a16="http://schemas.microsoft.com/office/drawing/2014/main" id="{E963817C-E443-4EA7-A3C7-2C4EB962BCBC}"/>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6" name="Picture 5">
            <a:extLst>
              <a:ext uri="{FF2B5EF4-FFF2-40B4-BE49-F238E27FC236}">
                <a16:creationId xmlns:a16="http://schemas.microsoft.com/office/drawing/2014/main" id="{1951034D-3EF5-433D-8462-AB05EF2C8BCF}"/>
              </a:ext>
            </a:extLst>
          </p:cNvPr>
          <p:cNvPicPr>
            <a:picLocks noChangeAspect="1"/>
          </p:cNvPicPr>
          <p:nvPr/>
        </p:nvPicPr>
        <p:blipFill>
          <a:blip r:embed="rId2"/>
          <a:stretch>
            <a:fillRect/>
          </a:stretch>
        </p:blipFill>
        <p:spPr>
          <a:xfrm>
            <a:off x="107504" y="2420888"/>
            <a:ext cx="8960296" cy="4105046"/>
          </a:xfrm>
          <a:prstGeom prst="rect">
            <a:avLst/>
          </a:prstGeom>
        </p:spPr>
      </p:pic>
      <p:sp>
        <p:nvSpPr>
          <p:cNvPr id="8" name="Rectangle 7">
            <a:extLst>
              <a:ext uri="{FF2B5EF4-FFF2-40B4-BE49-F238E27FC236}">
                <a16:creationId xmlns:a16="http://schemas.microsoft.com/office/drawing/2014/main" id="{04FC8C89-4081-4DF4-86B7-EE7329F59763}"/>
              </a:ext>
            </a:extLst>
          </p:cNvPr>
          <p:cNvSpPr/>
          <p:nvPr/>
        </p:nvSpPr>
        <p:spPr bwMode="auto">
          <a:xfrm>
            <a:off x="1259632" y="2276872"/>
            <a:ext cx="648072"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E72EC20-310E-4ECF-B29E-2D537941E66F}"/>
              </a:ext>
            </a:extLst>
          </p:cNvPr>
          <p:cNvSpPr/>
          <p:nvPr/>
        </p:nvSpPr>
        <p:spPr bwMode="auto">
          <a:xfrm>
            <a:off x="4757192" y="2262574"/>
            <a:ext cx="432048" cy="1977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13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DA29-28F8-4E6D-9FD6-32D77E874EA0}"/>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D4F2D9E2-8A6D-4A19-98BE-73835C1F598A}"/>
              </a:ext>
            </a:extLst>
          </p:cNvPr>
          <p:cNvSpPr>
            <a:spLocks noGrp="1"/>
          </p:cNvSpPr>
          <p:nvPr>
            <p:ph idx="1"/>
          </p:nvPr>
        </p:nvSpPr>
        <p:spPr>
          <a:xfrm>
            <a:off x="457200" y="1295400"/>
            <a:ext cx="8229600" cy="1665670"/>
          </a:xfrm>
        </p:spPr>
        <p:txBody>
          <a:bodyPr>
            <a:normAutofit fontScale="77500" lnSpcReduction="20000"/>
          </a:bodyPr>
          <a:lstStyle/>
          <a:p>
            <a:r>
              <a:rPr lang="en-US" dirty="0"/>
              <a:t>Perform binary prediction for each anchor box</a:t>
            </a:r>
          </a:p>
          <a:p>
            <a:r>
              <a:rPr lang="en-US" dirty="0"/>
              <a:t>The red anchor boxes are predicted false (contains no object) and discarded; the green anchor box is predicted true (contains an object) and survives</a:t>
            </a:r>
          </a:p>
          <a:p>
            <a:endParaRPr lang="en-US" dirty="0"/>
          </a:p>
          <a:p>
            <a:endParaRPr lang="en-SE" dirty="0"/>
          </a:p>
        </p:txBody>
      </p:sp>
      <p:sp>
        <p:nvSpPr>
          <p:cNvPr id="4" name="Slide Number Placeholder 3">
            <a:extLst>
              <a:ext uri="{FF2B5EF4-FFF2-40B4-BE49-F238E27FC236}">
                <a16:creationId xmlns:a16="http://schemas.microsoft.com/office/drawing/2014/main" id="{EB919669-5519-4F24-8B28-B0527B1AC9D4}"/>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17CA9C8-AF18-4F04-A27D-B3FC561D65BE}"/>
              </a:ext>
            </a:extLst>
          </p:cNvPr>
          <p:cNvPicPr>
            <a:picLocks noChangeAspect="1"/>
          </p:cNvPicPr>
          <p:nvPr/>
        </p:nvPicPr>
        <p:blipFill>
          <a:blip r:embed="rId2"/>
          <a:stretch>
            <a:fillRect/>
          </a:stretch>
        </p:blipFill>
        <p:spPr>
          <a:xfrm>
            <a:off x="655146" y="2812722"/>
            <a:ext cx="7833708" cy="3927765"/>
          </a:xfrm>
          <a:prstGeom prst="rect">
            <a:avLst/>
          </a:prstGeom>
        </p:spPr>
      </p:pic>
    </p:spTree>
    <p:extLst>
      <p:ext uri="{BB962C8B-B14F-4D97-AF65-F5344CB8AC3E}">
        <p14:creationId xmlns:p14="http://schemas.microsoft.com/office/powerpoint/2010/main" val="151719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322B-5F7C-4F9D-800B-B0982019F062}"/>
              </a:ext>
            </a:extLst>
          </p:cNvPr>
          <p:cNvSpPr>
            <a:spLocks noGrp="1"/>
          </p:cNvSpPr>
          <p:nvPr>
            <p:ph type="title"/>
          </p:nvPr>
        </p:nvSpPr>
        <p:spPr/>
        <p:txBody>
          <a:bodyPr/>
          <a:lstStyle/>
          <a:p>
            <a:r>
              <a:rPr lang="en-US" dirty="0"/>
              <a:t>Region Proposal Network</a:t>
            </a:r>
            <a:endParaRPr lang="en-SE" dirty="0"/>
          </a:p>
        </p:txBody>
      </p:sp>
      <p:sp>
        <p:nvSpPr>
          <p:cNvPr id="3" name="Content Placeholder 2">
            <a:extLst>
              <a:ext uri="{FF2B5EF4-FFF2-40B4-BE49-F238E27FC236}">
                <a16:creationId xmlns:a16="http://schemas.microsoft.com/office/drawing/2014/main" id="{16D23F9D-5D30-4A23-9468-791A8AFAA49D}"/>
              </a:ext>
            </a:extLst>
          </p:cNvPr>
          <p:cNvSpPr>
            <a:spLocks noGrp="1"/>
          </p:cNvSpPr>
          <p:nvPr>
            <p:ph idx="1"/>
          </p:nvPr>
        </p:nvSpPr>
        <p:spPr>
          <a:xfrm>
            <a:off x="323528" y="1143000"/>
            <a:ext cx="8496944" cy="1791163"/>
          </a:xfrm>
        </p:spPr>
        <p:txBody>
          <a:bodyPr>
            <a:normAutofit fontScale="92500" lnSpcReduction="10000"/>
          </a:bodyPr>
          <a:lstStyle/>
          <a:p>
            <a:r>
              <a:rPr lang="en-US" dirty="0" err="1"/>
              <a:t>Bbox</a:t>
            </a:r>
            <a:r>
              <a:rPr lang="en-US" dirty="0"/>
              <a:t> regression: transform each positive anchor box (</a:t>
            </a:r>
            <a:r>
              <a:rPr lang="en-US" dirty="0">
                <a:solidFill>
                  <a:srgbClr val="00B050"/>
                </a:solidFill>
              </a:rPr>
              <a:t>green</a:t>
            </a:r>
            <a:r>
              <a:rPr lang="en-US" dirty="0"/>
              <a:t>), into a better-fitting (higher </a:t>
            </a:r>
            <a:r>
              <a:rPr lang="en-US" dirty="0" err="1"/>
              <a:t>IoU</a:t>
            </a:r>
            <a:r>
              <a:rPr lang="en-US" dirty="0"/>
              <a:t> with the Ground-Truth </a:t>
            </a:r>
            <a:r>
              <a:rPr lang="en-US" dirty="0" err="1"/>
              <a:t>Bbox</a:t>
            </a:r>
            <a:r>
              <a:rPr lang="en-US" dirty="0"/>
              <a:t>) object box (</a:t>
            </a:r>
            <a:r>
              <a:rPr lang="en-US" dirty="0">
                <a:solidFill>
                  <a:srgbClr val="FFC000"/>
                </a:solidFill>
              </a:rPr>
              <a:t>yellow</a:t>
            </a:r>
            <a:r>
              <a:rPr lang="en-US" dirty="0"/>
              <a:t>)</a:t>
            </a:r>
          </a:p>
        </p:txBody>
      </p:sp>
      <p:sp>
        <p:nvSpPr>
          <p:cNvPr id="4" name="Slide Number Placeholder 3">
            <a:extLst>
              <a:ext uri="{FF2B5EF4-FFF2-40B4-BE49-F238E27FC236}">
                <a16:creationId xmlns:a16="http://schemas.microsoft.com/office/drawing/2014/main" id="{FC8C98A5-438C-49F8-8F06-38990449CBC0}"/>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9" name="Picture 8">
            <a:extLst>
              <a:ext uri="{FF2B5EF4-FFF2-40B4-BE49-F238E27FC236}">
                <a16:creationId xmlns:a16="http://schemas.microsoft.com/office/drawing/2014/main" id="{20B93A2B-D7DE-4FC8-A6D0-B7E09DFB40A5}"/>
              </a:ext>
            </a:extLst>
          </p:cNvPr>
          <p:cNvPicPr>
            <a:picLocks noChangeAspect="1"/>
          </p:cNvPicPr>
          <p:nvPr/>
        </p:nvPicPr>
        <p:blipFill>
          <a:blip r:embed="rId3"/>
          <a:stretch>
            <a:fillRect/>
          </a:stretch>
        </p:blipFill>
        <p:spPr>
          <a:xfrm>
            <a:off x="778189" y="2934163"/>
            <a:ext cx="7587621" cy="3666644"/>
          </a:xfrm>
          <a:prstGeom prst="rect">
            <a:avLst/>
          </a:prstGeom>
        </p:spPr>
      </p:pic>
    </p:spTree>
    <p:extLst>
      <p:ext uri="{BB962C8B-B14F-4D97-AF65-F5344CB8AC3E}">
        <p14:creationId xmlns:p14="http://schemas.microsoft.com/office/powerpoint/2010/main" val="311919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202DC-BB57-4ED7-BDA2-707E91BB93DE}"/>
              </a:ext>
            </a:extLst>
          </p:cNvPr>
          <p:cNvSpPr>
            <a:spLocks noGrp="1"/>
          </p:cNvSpPr>
          <p:nvPr>
            <p:ph type="title"/>
          </p:nvPr>
        </p:nvSpPr>
        <p:spPr/>
        <p:txBody>
          <a:bodyPr/>
          <a:lstStyle/>
          <a:p>
            <a:r>
              <a:rPr lang="en-US" dirty="0"/>
              <a:t>Region Proposal Network</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3E4807-3548-453D-AB04-EC4E17B58005}"/>
                  </a:ext>
                </a:extLst>
              </p:cNvPr>
              <p:cNvSpPr>
                <a:spLocks noGrp="1"/>
              </p:cNvSpPr>
              <p:nvPr>
                <p:ph idx="1"/>
              </p:nvPr>
            </p:nvSpPr>
            <p:spPr>
              <a:xfrm>
                <a:off x="457198" y="1142998"/>
                <a:ext cx="8363273" cy="2093130"/>
              </a:xfrm>
            </p:spPr>
            <p:txBody>
              <a:bodyPr>
                <a:normAutofit fontScale="77500" lnSpcReduction="20000"/>
              </a:bodyPr>
              <a:lstStyle/>
              <a:p>
                <a:r>
                  <a:rPr lang="en-US" dirty="0"/>
                  <a:t>Place </a:t>
                </a:r>
                <a14:m>
                  <m:oMath xmlns:m="http://schemas.openxmlformats.org/officeDocument/2006/math">
                    <m:r>
                      <a:rPr lang="en-US" i="1" dirty="0" smtClean="0">
                        <a:latin typeface="Cambria Math" panose="02040503050406030204" pitchFamily="18" charset="0"/>
                      </a:rPr>
                      <m:t>𝐾</m:t>
                    </m:r>
                  </m:oMath>
                </a14:m>
                <a:r>
                  <a:rPr lang="en-US" dirty="0"/>
                  <a:t> anchor boxes centered at each position in the feature map, each with different sizes and aspect ratios (</a:t>
                </a:r>
                <a14:m>
                  <m:oMath xmlns:m="http://schemas.openxmlformats.org/officeDocument/2006/math">
                    <m:r>
                      <a:rPr lang="en-US" i="1" dirty="0" smtClean="0">
                        <a:latin typeface="Cambria Math" panose="02040503050406030204" pitchFamily="18" charset="0"/>
                      </a:rPr>
                      <m:t>𝐾</m:t>
                    </m:r>
                    <m:r>
                      <a:rPr lang="en-US" i="1" dirty="0" smtClean="0">
                        <a:latin typeface="Cambria Math" panose="02040503050406030204" pitchFamily="18" charset="0"/>
                      </a:rPr>
                      <m:t>=4</m:t>
                    </m:r>
                  </m:oMath>
                </a14:m>
                <a:r>
                  <a:rPr lang="en-US" dirty="0"/>
                  <a:t> in left fig)</a:t>
                </a:r>
              </a:p>
              <a:p>
                <a:pPr lvl="1"/>
                <a:r>
                  <a:rPr lang="en-US" dirty="0"/>
                  <a:t>This allows better-fitting anchor boxes (left fig), which helps ease the downstream </a:t>
                </a:r>
                <a:r>
                  <a:rPr lang="en-US" dirty="0" err="1"/>
                  <a:t>Bbox</a:t>
                </a:r>
                <a:r>
                  <a:rPr lang="en-US" dirty="0"/>
                  <a:t> regression task, and detection of multiple objects centered at the same position (right fig)</a:t>
                </a:r>
                <a:endParaRPr lang="en-SE" dirty="0"/>
              </a:p>
            </p:txBody>
          </p:sp>
        </mc:Choice>
        <mc:Fallback xmlns="">
          <p:sp>
            <p:nvSpPr>
              <p:cNvPr id="3" name="Content Placeholder 2">
                <a:extLst>
                  <a:ext uri="{FF2B5EF4-FFF2-40B4-BE49-F238E27FC236}">
                    <a16:creationId xmlns:a16="http://schemas.microsoft.com/office/drawing/2014/main" id="{6A3E4807-3548-453D-AB04-EC4E17B58005}"/>
                  </a:ext>
                </a:extLst>
              </p:cNvPr>
              <p:cNvSpPr>
                <a:spLocks noGrp="1" noRot="1" noChangeAspect="1" noMove="1" noResize="1" noEditPoints="1" noAdjustHandles="1" noChangeArrowheads="1" noChangeShapeType="1" noTextEdit="1"/>
              </p:cNvSpPr>
              <p:nvPr>
                <p:ph idx="1"/>
              </p:nvPr>
            </p:nvSpPr>
            <p:spPr>
              <a:xfrm>
                <a:off x="457198" y="1142998"/>
                <a:ext cx="8363273" cy="2093130"/>
              </a:xfrm>
              <a:blipFill>
                <a:blip r:embed="rId2"/>
                <a:stretch>
                  <a:fillRect l="-1020" t="-5814" r="-138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74F41B4-28E0-4F0F-9EB9-4E4AD9800CF6}"/>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CA693F36-6DBD-4D85-B77D-AF48BDF61C03}"/>
              </a:ext>
            </a:extLst>
          </p:cNvPr>
          <p:cNvPicPr>
            <a:picLocks noChangeAspect="1"/>
          </p:cNvPicPr>
          <p:nvPr/>
        </p:nvPicPr>
        <p:blipFill>
          <a:blip r:embed="rId3"/>
          <a:stretch>
            <a:fillRect/>
          </a:stretch>
        </p:blipFill>
        <p:spPr>
          <a:xfrm>
            <a:off x="86097" y="3268189"/>
            <a:ext cx="5714544" cy="2825108"/>
          </a:xfrm>
          <a:prstGeom prst="rect">
            <a:avLst/>
          </a:prstGeom>
        </p:spPr>
      </p:pic>
      <p:grpSp>
        <p:nvGrpSpPr>
          <p:cNvPr id="7" name="Group 6">
            <a:extLst>
              <a:ext uri="{FF2B5EF4-FFF2-40B4-BE49-F238E27FC236}">
                <a16:creationId xmlns:a16="http://schemas.microsoft.com/office/drawing/2014/main" id="{2CAF7F10-46B5-432D-A82B-82377E41F572}"/>
              </a:ext>
            </a:extLst>
          </p:cNvPr>
          <p:cNvGrpSpPr/>
          <p:nvPr/>
        </p:nvGrpSpPr>
        <p:grpSpPr>
          <a:xfrm>
            <a:off x="5888477" y="3062830"/>
            <a:ext cx="3205793" cy="3191997"/>
            <a:chOff x="1122218" y="0"/>
            <a:chExt cx="6922695" cy="6874328"/>
          </a:xfrm>
        </p:grpSpPr>
        <p:pic>
          <p:nvPicPr>
            <p:cNvPr id="8" name="Picture 7">
              <a:extLst>
                <a:ext uri="{FF2B5EF4-FFF2-40B4-BE49-F238E27FC236}">
                  <a16:creationId xmlns:a16="http://schemas.microsoft.com/office/drawing/2014/main" id="{A4BBCBC0-8168-4615-99EF-6B5556D344C9}"/>
                </a:ext>
              </a:extLst>
            </p:cNvPr>
            <p:cNvPicPr>
              <a:picLocks noChangeAspect="1"/>
            </p:cNvPicPr>
            <p:nvPr/>
          </p:nvPicPr>
          <p:blipFill rotWithShape="1">
            <a:blip r:embed="rId4"/>
            <a:srcRect l="15313" t="-240" r="17417" b="1"/>
            <a:stretch/>
          </p:blipFill>
          <p:spPr>
            <a:xfrm>
              <a:off x="1122218" y="0"/>
              <a:ext cx="6922695" cy="6874328"/>
            </a:xfrm>
            <a:prstGeom prst="rect">
              <a:avLst/>
            </a:prstGeom>
          </p:spPr>
        </p:pic>
        <p:pic>
          <p:nvPicPr>
            <p:cNvPr id="9" name="Picture 8">
              <a:extLst>
                <a:ext uri="{FF2B5EF4-FFF2-40B4-BE49-F238E27FC236}">
                  <a16:creationId xmlns:a16="http://schemas.microsoft.com/office/drawing/2014/main" id="{DD81C4BD-CC2D-4197-BAAA-6D06884DEF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781" y="3680844"/>
              <a:ext cx="5198440" cy="2521451"/>
            </a:xfrm>
            <a:prstGeom prst="rect">
              <a:avLst/>
            </a:prstGeom>
          </p:spPr>
        </p:pic>
        <p:pic>
          <p:nvPicPr>
            <p:cNvPr id="10" name="Picture 9">
              <a:extLst>
                <a:ext uri="{FF2B5EF4-FFF2-40B4-BE49-F238E27FC236}">
                  <a16:creationId xmlns:a16="http://schemas.microsoft.com/office/drawing/2014/main" id="{431E7A42-7BAC-4688-9502-31DA901F9B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5533" y="3486892"/>
              <a:ext cx="1266151" cy="3387436"/>
            </a:xfrm>
            <a:prstGeom prst="rect">
              <a:avLst/>
            </a:prstGeom>
          </p:spPr>
        </p:pic>
      </p:grpSp>
      <p:grpSp>
        <p:nvGrpSpPr>
          <p:cNvPr id="11" name="Group 10">
            <a:extLst>
              <a:ext uri="{FF2B5EF4-FFF2-40B4-BE49-F238E27FC236}">
                <a16:creationId xmlns:a16="http://schemas.microsoft.com/office/drawing/2014/main" id="{4F59A033-CA0E-4E8E-9A76-8F4D184BAFB5}"/>
              </a:ext>
            </a:extLst>
          </p:cNvPr>
          <p:cNvGrpSpPr/>
          <p:nvPr/>
        </p:nvGrpSpPr>
        <p:grpSpPr>
          <a:xfrm>
            <a:off x="6271144" y="4681919"/>
            <a:ext cx="2407317" cy="1569856"/>
            <a:chOff x="1351075" y="2795425"/>
            <a:chExt cx="2407317" cy="1569856"/>
          </a:xfrm>
        </p:grpSpPr>
        <p:sp>
          <p:nvSpPr>
            <p:cNvPr id="12" name="Rectangle 11">
              <a:extLst>
                <a:ext uri="{FF2B5EF4-FFF2-40B4-BE49-F238E27FC236}">
                  <a16:creationId xmlns:a16="http://schemas.microsoft.com/office/drawing/2014/main" id="{9183ED7F-0A22-4959-9B92-BC0EBE574544}"/>
                </a:ext>
              </a:extLst>
            </p:cNvPr>
            <p:cNvSpPr/>
            <p:nvPr/>
          </p:nvSpPr>
          <p:spPr>
            <a:xfrm>
              <a:off x="2128213" y="2795425"/>
              <a:ext cx="853042" cy="1569856"/>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2DF762-6E93-46CC-B57A-342DEF878884}"/>
                </a:ext>
              </a:extLst>
            </p:cNvPr>
            <p:cNvSpPr/>
            <p:nvPr/>
          </p:nvSpPr>
          <p:spPr>
            <a:xfrm>
              <a:off x="1351075" y="3269464"/>
              <a:ext cx="2407317" cy="757913"/>
            </a:xfrm>
            <a:prstGeom prst="rect">
              <a:avLst/>
            </a:prstGeom>
            <a:noFill/>
            <a:ln w="38100">
              <a:solidFill>
                <a:srgbClr val="6E3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91A276-04B0-4A2D-9177-3BCDA8765A2B}"/>
                </a:ext>
              </a:extLst>
            </p:cNvPr>
            <p:cNvSpPr/>
            <p:nvPr/>
          </p:nvSpPr>
          <p:spPr>
            <a:xfrm>
              <a:off x="2528257" y="3577879"/>
              <a:ext cx="86094" cy="716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03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solidFill>
                  <a:srgbClr val="FF0000"/>
                </a:solidFill>
              </a:rPr>
              <a:t>Object detection</a:t>
            </a:r>
          </a:p>
          <a:p>
            <a:r>
              <a:rPr lang="en-US" dirty="0"/>
              <a:t>Segmentation</a:t>
            </a:r>
            <a:endParaRPr lang="en-SE" dirty="0"/>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5" name="Picture 2">
            <a:extLst>
              <a:ext uri="{FF2B5EF4-FFF2-40B4-BE49-F238E27FC236}">
                <a16:creationId xmlns:a16="http://schemas.microsoft.com/office/drawing/2014/main" id="{D6D868CD-8461-4486-92CF-AAFA26EE25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399" y="2450589"/>
            <a:ext cx="7017201" cy="39436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6F8243-C8E3-47A5-8B3A-832DE106870C}"/>
              </a:ext>
            </a:extLst>
          </p:cNvPr>
          <p:cNvSpPr txBox="1"/>
          <p:nvPr/>
        </p:nvSpPr>
        <p:spPr>
          <a:xfrm>
            <a:off x="2378688" y="6442502"/>
            <a:ext cx="4608512" cy="415498"/>
          </a:xfrm>
          <a:prstGeom prst="rect">
            <a:avLst/>
          </a:prstGeom>
          <a:noFill/>
        </p:spPr>
        <p:txBody>
          <a:bodyPr wrap="square">
            <a:spAutoFit/>
          </a:bodyPr>
          <a:lstStyle/>
          <a:p>
            <a:r>
              <a:rPr lang="en-SE" sz="1050" dirty="0"/>
              <a:t>https://towardsdatascience.com/object-detection-using-deep-learning-approaches-an-end-to-end-theoretical-perspective-4ca27eee8a9a</a:t>
            </a:r>
          </a:p>
        </p:txBody>
      </p:sp>
    </p:spTree>
    <p:extLst>
      <p:ext uri="{BB962C8B-B14F-4D97-AF65-F5344CB8AC3E}">
        <p14:creationId xmlns:p14="http://schemas.microsoft.com/office/powerpoint/2010/main" val="210275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C627-C16E-4B33-A139-D17470C188BC}"/>
              </a:ext>
            </a:extLst>
          </p:cNvPr>
          <p:cNvSpPr>
            <a:spLocks noGrp="1"/>
          </p:cNvSpPr>
          <p:nvPr>
            <p:ph type="title"/>
          </p:nvPr>
        </p:nvSpPr>
        <p:spPr/>
        <p:txBody>
          <a:bodyPr/>
          <a:lstStyle/>
          <a:p>
            <a:endParaRPr lang="en-SE"/>
          </a:p>
        </p:txBody>
      </p:sp>
      <p:sp>
        <p:nvSpPr>
          <p:cNvPr id="4" name="Slide Number Placeholder 3">
            <a:extLst>
              <a:ext uri="{FF2B5EF4-FFF2-40B4-BE49-F238E27FC236}">
                <a16:creationId xmlns:a16="http://schemas.microsoft.com/office/drawing/2014/main" id="{046556CE-F478-4358-BF70-3AE5B378489D}"/>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10" name="Picture 9">
            <a:extLst>
              <a:ext uri="{FF2B5EF4-FFF2-40B4-BE49-F238E27FC236}">
                <a16:creationId xmlns:a16="http://schemas.microsoft.com/office/drawing/2014/main" id="{43ECE59C-33A7-4D2A-96BD-9BB4490ECA1E}"/>
              </a:ext>
            </a:extLst>
          </p:cNvPr>
          <p:cNvPicPr>
            <a:picLocks noChangeAspect="1"/>
          </p:cNvPicPr>
          <p:nvPr/>
        </p:nvPicPr>
        <p:blipFill>
          <a:blip r:embed="rId2"/>
          <a:stretch>
            <a:fillRect/>
          </a:stretch>
        </p:blipFill>
        <p:spPr>
          <a:xfrm>
            <a:off x="1440196" y="200398"/>
            <a:ext cx="6263607" cy="3230580"/>
          </a:xfrm>
          <a:prstGeom prst="rect">
            <a:avLst/>
          </a:prstGeom>
        </p:spPr>
      </p:pic>
      <p:pic>
        <p:nvPicPr>
          <p:cNvPr id="12" name="Picture 11">
            <a:extLst>
              <a:ext uri="{FF2B5EF4-FFF2-40B4-BE49-F238E27FC236}">
                <a16:creationId xmlns:a16="http://schemas.microsoft.com/office/drawing/2014/main" id="{D679767F-5F9C-4505-9C83-982DC9458E58}"/>
              </a:ext>
            </a:extLst>
          </p:cNvPr>
          <p:cNvPicPr>
            <a:picLocks noChangeAspect="1"/>
          </p:cNvPicPr>
          <p:nvPr/>
        </p:nvPicPr>
        <p:blipFill>
          <a:blip r:embed="rId3"/>
          <a:stretch>
            <a:fillRect/>
          </a:stretch>
        </p:blipFill>
        <p:spPr>
          <a:xfrm>
            <a:off x="1440195" y="3501008"/>
            <a:ext cx="6263608" cy="3193097"/>
          </a:xfrm>
          <a:prstGeom prst="rect">
            <a:avLst/>
          </a:prstGeom>
        </p:spPr>
      </p:pic>
      <p:sp>
        <p:nvSpPr>
          <p:cNvPr id="16" name="Rectangle 15">
            <a:extLst>
              <a:ext uri="{FF2B5EF4-FFF2-40B4-BE49-F238E27FC236}">
                <a16:creationId xmlns:a16="http://schemas.microsoft.com/office/drawing/2014/main" id="{59D60EDD-C539-4D88-8078-C9D782CCB9E1}"/>
              </a:ext>
            </a:extLst>
          </p:cNvPr>
          <p:cNvSpPr/>
          <p:nvPr/>
        </p:nvSpPr>
        <p:spPr bwMode="auto">
          <a:xfrm>
            <a:off x="6895323" y="4008106"/>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SE"/>
          </a:p>
        </p:txBody>
      </p:sp>
      <p:sp>
        <p:nvSpPr>
          <p:cNvPr id="17" name="Rectangle 16">
            <a:extLst>
              <a:ext uri="{FF2B5EF4-FFF2-40B4-BE49-F238E27FC236}">
                <a16:creationId xmlns:a16="http://schemas.microsoft.com/office/drawing/2014/main" id="{70FFD9C3-1EC6-4E3F-8FC7-B3767CA3CA20}"/>
              </a:ext>
            </a:extLst>
          </p:cNvPr>
          <p:cNvSpPr/>
          <p:nvPr/>
        </p:nvSpPr>
        <p:spPr bwMode="auto">
          <a:xfrm>
            <a:off x="6875040" y="804955"/>
            <a:ext cx="360040" cy="1596188"/>
          </a:xfrm>
          <a:prstGeom prst="rect">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4135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B1E2-8C7C-4684-A607-223F3AEC87B0}"/>
              </a:ext>
            </a:extLst>
          </p:cNvPr>
          <p:cNvSpPr>
            <a:spLocks noGrp="1"/>
          </p:cNvSpPr>
          <p:nvPr>
            <p:ph type="title"/>
          </p:nvPr>
        </p:nvSpPr>
        <p:spPr>
          <a:xfrm>
            <a:off x="457200" y="400398"/>
            <a:ext cx="8229600" cy="868362"/>
          </a:xfrm>
        </p:spPr>
        <p:txBody>
          <a:bodyPr/>
          <a:lstStyle/>
          <a:p>
            <a:r>
              <a:rPr lang="en-US" dirty="0"/>
              <a:t>Faster R-CNN: Loss Function</a:t>
            </a:r>
            <a:endParaRPr lang="en-SE" dirty="0"/>
          </a:p>
        </p:txBody>
      </p:sp>
      <p:sp>
        <p:nvSpPr>
          <p:cNvPr id="3" name="Content Placeholder 2">
            <a:extLst>
              <a:ext uri="{FF2B5EF4-FFF2-40B4-BE49-F238E27FC236}">
                <a16:creationId xmlns:a16="http://schemas.microsoft.com/office/drawing/2014/main" id="{520D0796-851F-45E8-B122-526D948F21AB}"/>
              </a:ext>
            </a:extLst>
          </p:cNvPr>
          <p:cNvSpPr>
            <a:spLocks noGrp="1"/>
          </p:cNvSpPr>
          <p:nvPr>
            <p:ph idx="1"/>
          </p:nvPr>
        </p:nvSpPr>
        <p:spPr/>
        <p:txBody>
          <a:bodyPr>
            <a:normAutofit/>
          </a:bodyPr>
          <a:lstStyle/>
          <a:p>
            <a:endParaRPr lang="en-SE" dirty="0"/>
          </a:p>
        </p:txBody>
      </p:sp>
      <p:sp>
        <p:nvSpPr>
          <p:cNvPr id="4" name="Slide Number Placeholder 3">
            <a:extLst>
              <a:ext uri="{FF2B5EF4-FFF2-40B4-BE49-F238E27FC236}">
                <a16:creationId xmlns:a16="http://schemas.microsoft.com/office/drawing/2014/main" id="{55A11E5F-2BF5-46B2-A6CD-308FA4AC91FD}"/>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7" name="Picture 6">
            <a:extLst>
              <a:ext uri="{FF2B5EF4-FFF2-40B4-BE49-F238E27FC236}">
                <a16:creationId xmlns:a16="http://schemas.microsoft.com/office/drawing/2014/main" id="{BC48521C-A466-44CF-83E5-9E9C515E193F}"/>
              </a:ext>
            </a:extLst>
          </p:cNvPr>
          <p:cNvPicPr>
            <a:picLocks noChangeAspect="1"/>
          </p:cNvPicPr>
          <p:nvPr/>
        </p:nvPicPr>
        <p:blipFill>
          <a:blip r:embed="rId3"/>
          <a:stretch>
            <a:fillRect/>
          </a:stretch>
        </p:blipFill>
        <p:spPr>
          <a:xfrm>
            <a:off x="23870" y="1988840"/>
            <a:ext cx="9096260" cy="4248472"/>
          </a:xfrm>
          <a:prstGeom prst="rect">
            <a:avLst/>
          </a:prstGeom>
        </p:spPr>
      </p:pic>
      <p:sp>
        <p:nvSpPr>
          <p:cNvPr id="8" name="Rectangle 7">
            <a:extLst>
              <a:ext uri="{FF2B5EF4-FFF2-40B4-BE49-F238E27FC236}">
                <a16:creationId xmlns:a16="http://schemas.microsoft.com/office/drawing/2014/main" id="{CDCA8809-80FA-4D10-9AA3-A34BF878A26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878198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B27-A4F7-452F-AFAC-0C8A7DD9BFF5}"/>
              </a:ext>
            </a:extLst>
          </p:cNvPr>
          <p:cNvSpPr>
            <a:spLocks noGrp="1"/>
          </p:cNvSpPr>
          <p:nvPr>
            <p:ph type="title"/>
          </p:nvPr>
        </p:nvSpPr>
        <p:spPr/>
        <p:txBody>
          <a:bodyPr/>
          <a:lstStyle/>
          <a:p>
            <a:r>
              <a:rPr lang="en-US" dirty="0"/>
              <a:t>Faster R-CNN: Performance</a:t>
            </a:r>
            <a:endParaRPr lang="en-SE" dirty="0"/>
          </a:p>
        </p:txBody>
      </p:sp>
      <p:sp>
        <p:nvSpPr>
          <p:cNvPr id="3" name="Content Placeholder 2">
            <a:extLst>
              <a:ext uri="{FF2B5EF4-FFF2-40B4-BE49-F238E27FC236}">
                <a16:creationId xmlns:a16="http://schemas.microsoft.com/office/drawing/2014/main" id="{466358BE-8462-4B99-B61D-222D659C21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B4F282F-C2C3-4733-A0CA-2FCF9625851C}"/>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F99E1A21-2B66-4B27-BEDF-ABBBA06ABAB6}"/>
              </a:ext>
            </a:extLst>
          </p:cNvPr>
          <p:cNvPicPr>
            <a:picLocks noChangeAspect="1"/>
          </p:cNvPicPr>
          <p:nvPr/>
        </p:nvPicPr>
        <p:blipFill>
          <a:blip r:embed="rId2"/>
          <a:stretch>
            <a:fillRect/>
          </a:stretch>
        </p:blipFill>
        <p:spPr>
          <a:xfrm>
            <a:off x="961521" y="1772816"/>
            <a:ext cx="7220958" cy="3572374"/>
          </a:xfrm>
          <a:prstGeom prst="rect">
            <a:avLst/>
          </a:prstGeom>
        </p:spPr>
      </p:pic>
    </p:spTree>
    <p:extLst>
      <p:ext uri="{BB962C8B-B14F-4D97-AF65-F5344CB8AC3E}">
        <p14:creationId xmlns:p14="http://schemas.microsoft.com/office/powerpoint/2010/main" val="152408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0979-876E-4375-86C4-41797FC653BD}"/>
              </a:ext>
            </a:extLst>
          </p:cNvPr>
          <p:cNvSpPr>
            <a:spLocks noGrp="1"/>
          </p:cNvSpPr>
          <p:nvPr>
            <p:ph type="title"/>
          </p:nvPr>
        </p:nvSpPr>
        <p:spPr>
          <a:xfrm>
            <a:off x="465517" y="112366"/>
            <a:ext cx="8229600" cy="868362"/>
          </a:xfrm>
        </p:spPr>
        <p:txBody>
          <a:bodyPr/>
          <a:lstStyle/>
          <a:p>
            <a:r>
              <a:rPr lang="en-US" dirty="0"/>
              <a:t>Single-Stage Object Detection</a:t>
            </a:r>
            <a:endParaRPr lang="en-SE" dirty="0"/>
          </a:p>
        </p:txBody>
      </p:sp>
      <p:sp>
        <p:nvSpPr>
          <p:cNvPr id="3" name="Content Placeholder 2">
            <a:extLst>
              <a:ext uri="{FF2B5EF4-FFF2-40B4-BE49-F238E27FC236}">
                <a16:creationId xmlns:a16="http://schemas.microsoft.com/office/drawing/2014/main" id="{463EC430-F592-451E-ABD8-3DE4DA7BE74E}"/>
              </a:ext>
            </a:extLst>
          </p:cNvPr>
          <p:cNvSpPr>
            <a:spLocks noGrp="1"/>
          </p:cNvSpPr>
          <p:nvPr>
            <p:ph idx="1"/>
          </p:nvPr>
        </p:nvSpPr>
        <p:spPr>
          <a:xfrm>
            <a:off x="419978" y="891764"/>
            <a:ext cx="8229600" cy="1584176"/>
          </a:xfrm>
        </p:spPr>
        <p:txBody>
          <a:bodyPr>
            <a:normAutofit fontScale="55000" lnSpcReduction="20000"/>
          </a:bodyPr>
          <a:lstStyle/>
          <a:p>
            <a:r>
              <a:rPr lang="en-US" dirty="0"/>
              <a:t>Instead of the binary (object/not object) classifier for each of the Kx20x15 anchors in Faster-RCNN, we classify each anchor into C+1 classes (including the background), in addition to regression of 4Kx20x15 box transforms from anchor box to object box</a:t>
            </a:r>
          </a:p>
          <a:p>
            <a:r>
              <a:rPr lang="en-US" dirty="0"/>
              <a:t>Sometimes use class-specific regression: Predict different box transforms for each class, with Cx4Kx20x15 box transforms</a:t>
            </a:r>
            <a:endParaRPr lang="en-SE" dirty="0"/>
          </a:p>
        </p:txBody>
      </p:sp>
      <p:sp>
        <p:nvSpPr>
          <p:cNvPr id="4" name="Slide Number Placeholder 3">
            <a:extLst>
              <a:ext uri="{FF2B5EF4-FFF2-40B4-BE49-F238E27FC236}">
                <a16:creationId xmlns:a16="http://schemas.microsoft.com/office/drawing/2014/main" id="{F927F7CC-A9B8-4075-944A-E1D730E2030B}"/>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6" name="Picture 5">
            <a:extLst>
              <a:ext uri="{FF2B5EF4-FFF2-40B4-BE49-F238E27FC236}">
                <a16:creationId xmlns:a16="http://schemas.microsoft.com/office/drawing/2014/main" id="{9A655AEB-DB23-42C1-9026-C7647DADB0E7}"/>
              </a:ext>
            </a:extLst>
          </p:cNvPr>
          <p:cNvPicPr>
            <a:picLocks noChangeAspect="1"/>
          </p:cNvPicPr>
          <p:nvPr/>
        </p:nvPicPr>
        <p:blipFill>
          <a:blip r:embed="rId2"/>
          <a:stretch>
            <a:fillRect/>
          </a:stretch>
        </p:blipFill>
        <p:spPr>
          <a:xfrm>
            <a:off x="228600" y="2352292"/>
            <a:ext cx="8686800" cy="4246340"/>
          </a:xfrm>
          <a:prstGeom prst="rect">
            <a:avLst/>
          </a:prstGeom>
        </p:spPr>
      </p:pic>
    </p:spTree>
    <p:extLst>
      <p:ext uri="{BB962C8B-B14F-4D97-AF65-F5344CB8AC3E}">
        <p14:creationId xmlns:p14="http://schemas.microsoft.com/office/powerpoint/2010/main" val="51990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48FD-EC11-4A3D-8F47-C1A9023536FC}"/>
              </a:ext>
            </a:extLst>
          </p:cNvPr>
          <p:cNvSpPr>
            <a:spLocks noGrp="1"/>
          </p:cNvSpPr>
          <p:nvPr>
            <p:ph type="title"/>
          </p:nvPr>
        </p:nvSpPr>
        <p:spPr>
          <a:xfrm>
            <a:off x="971600" y="274638"/>
            <a:ext cx="7715200" cy="868362"/>
          </a:xfrm>
        </p:spPr>
        <p:txBody>
          <a:bodyPr/>
          <a:lstStyle/>
          <a:p>
            <a:r>
              <a:rPr lang="en-US" dirty="0"/>
              <a:t>Summary of Object Detectors</a:t>
            </a:r>
            <a:endParaRPr lang="en-SE" dirty="0"/>
          </a:p>
        </p:txBody>
      </p:sp>
      <p:sp>
        <p:nvSpPr>
          <p:cNvPr id="3" name="Content Placeholder 2">
            <a:extLst>
              <a:ext uri="{FF2B5EF4-FFF2-40B4-BE49-F238E27FC236}">
                <a16:creationId xmlns:a16="http://schemas.microsoft.com/office/drawing/2014/main" id="{59EFEEEA-06B3-46F4-BBC4-6A8C1130143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7F9087C5-1BB0-4EF0-81EA-A9BE41D2D784}"/>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2879508C-8430-4D86-A586-383BFF8DD9F6}"/>
              </a:ext>
            </a:extLst>
          </p:cNvPr>
          <p:cNvPicPr>
            <a:picLocks noChangeAspect="1"/>
          </p:cNvPicPr>
          <p:nvPr/>
        </p:nvPicPr>
        <p:blipFill>
          <a:blip r:embed="rId2"/>
          <a:stretch>
            <a:fillRect/>
          </a:stretch>
        </p:blipFill>
        <p:spPr>
          <a:xfrm>
            <a:off x="0" y="2033629"/>
            <a:ext cx="9144000" cy="2790741"/>
          </a:xfrm>
          <a:prstGeom prst="rect">
            <a:avLst/>
          </a:prstGeom>
        </p:spPr>
      </p:pic>
      <p:sp>
        <p:nvSpPr>
          <p:cNvPr id="8" name="Rectangle 7">
            <a:extLst>
              <a:ext uri="{FF2B5EF4-FFF2-40B4-BE49-F238E27FC236}">
                <a16:creationId xmlns:a16="http://schemas.microsoft.com/office/drawing/2014/main" id="{151E2769-C51E-4905-ACE9-F6CD34334A3C}"/>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490842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D70C-03B1-4DE3-B505-C5368381412A}"/>
              </a:ext>
            </a:extLst>
          </p:cNvPr>
          <p:cNvSpPr>
            <a:spLocks noGrp="1"/>
          </p:cNvSpPr>
          <p:nvPr>
            <p:ph type="title"/>
          </p:nvPr>
        </p:nvSpPr>
        <p:spPr/>
        <p:txBody>
          <a:bodyPr/>
          <a:lstStyle/>
          <a:p>
            <a:r>
              <a:rPr lang="en-US" dirty="0"/>
              <a:t>Performance Comparisons (2017)</a:t>
            </a:r>
            <a:endParaRPr lang="en-SE" dirty="0"/>
          </a:p>
        </p:txBody>
      </p:sp>
      <p:sp>
        <p:nvSpPr>
          <p:cNvPr id="3" name="Content Placeholder 2">
            <a:extLst>
              <a:ext uri="{FF2B5EF4-FFF2-40B4-BE49-F238E27FC236}">
                <a16:creationId xmlns:a16="http://schemas.microsoft.com/office/drawing/2014/main" id="{E353B1ED-CB1E-4CDE-A73D-C19454EB77C2}"/>
              </a:ext>
            </a:extLst>
          </p:cNvPr>
          <p:cNvSpPr>
            <a:spLocks noGrp="1"/>
          </p:cNvSpPr>
          <p:nvPr>
            <p:ph idx="1"/>
          </p:nvPr>
        </p:nvSpPr>
        <p:spPr>
          <a:xfrm>
            <a:off x="457200" y="1295400"/>
            <a:ext cx="8229600" cy="1845568"/>
          </a:xfrm>
        </p:spPr>
        <p:txBody>
          <a:bodyPr>
            <a:normAutofit fontScale="62500" lnSpcReduction="20000"/>
          </a:bodyPr>
          <a:lstStyle/>
          <a:p>
            <a:r>
              <a:rPr lang="en-US" dirty="0"/>
              <a:t>Two stage method (Faster R-CNN) get the best accuracy, but are slower</a:t>
            </a:r>
          </a:p>
          <a:p>
            <a:r>
              <a:rPr lang="en-US" dirty="0"/>
              <a:t>Single-stage methods (SSD) are much faster, but don’t perform as well</a:t>
            </a:r>
          </a:p>
          <a:p>
            <a:r>
              <a:rPr lang="en-US" dirty="0"/>
              <a:t>Bigger backbones improve performance, but are slower</a:t>
            </a:r>
          </a:p>
          <a:p>
            <a:r>
              <a:rPr lang="en-US" dirty="0"/>
              <a:t>Diminishing returns for slower methods</a:t>
            </a:r>
            <a:endParaRPr lang="en-SE" dirty="0"/>
          </a:p>
        </p:txBody>
      </p:sp>
      <p:sp>
        <p:nvSpPr>
          <p:cNvPr id="4" name="Slide Number Placeholder 3">
            <a:extLst>
              <a:ext uri="{FF2B5EF4-FFF2-40B4-BE49-F238E27FC236}">
                <a16:creationId xmlns:a16="http://schemas.microsoft.com/office/drawing/2014/main" id="{6F4AED21-C3EA-49A1-972D-35544358BF6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8" name="Picture 7">
            <a:extLst>
              <a:ext uri="{FF2B5EF4-FFF2-40B4-BE49-F238E27FC236}">
                <a16:creationId xmlns:a16="http://schemas.microsoft.com/office/drawing/2014/main" id="{FCBB008F-2D01-495E-9860-FEE3B8468940}"/>
              </a:ext>
            </a:extLst>
          </p:cNvPr>
          <p:cNvPicPr>
            <a:picLocks noChangeAspect="1"/>
          </p:cNvPicPr>
          <p:nvPr/>
        </p:nvPicPr>
        <p:blipFill>
          <a:blip r:embed="rId2"/>
          <a:stretch>
            <a:fillRect/>
          </a:stretch>
        </p:blipFill>
        <p:spPr>
          <a:xfrm>
            <a:off x="1385900" y="3076402"/>
            <a:ext cx="6372200" cy="3697601"/>
          </a:xfrm>
          <a:prstGeom prst="rect">
            <a:avLst/>
          </a:prstGeom>
        </p:spPr>
      </p:pic>
      <p:sp>
        <p:nvSpPr>
          <p:cNvPr id="5" name="TextBox 4">
            <a:extLst>
              <a:ext uri="{FF2B5EF4-FFF2-40B4-BE49-F238E27FC236}">
                <a16:creationId xmlns:a16="http://schemas.microsoft.com/office/drawing/2014/main" id="{F3663B41-1776-40E2-A7F5-B434E6D853F6}"/>
              </a:ext>
            </a:extLst>
          </p:cNvPr>
          <p:cNvSpPr txBox="1"/>
          <p:nvPr/>
        </p:nvSpPr>
        <p:spPr>
          <a:xfrm>
            <a:off x="7308304" y="6336687"/>
            <a:ext cx="1443024" cy="261610"/>
          </a:xfrm>
          <a:prstGeom prst="rect">
            <a:avLst/>
          </a:prstGeom>
          <a:noFill/>
        </p:spPr>
        <p:txBody>
          <a:bodyPr wrap="none" rtlCol="0">
            <a:spAutoFit/>
          </a:bodyPr>
          <a:lstStyle/>
          <a:p>
            <a:r>
              <a:rPr lang="en-US" sz="1100" dirty="0"/>
              <a:t>Inference Time (</a:t>
            </a:r>
            <a:r>
              <a:rPr lang="en-US" sz="1100" dirty="0" err="1"/>
              <a:t>ms</a:t>
            </a:r>
            <a:r>
              <a:rPr lang="en-US" sz="1100" dirty="0"/>
              <a:t>)</a:t>
            </a:r>
            <a:endParaRPr lang="en-SE" sz="1100" dirty="0"/>
          </a:p>
        </p:txBody>
      </p:sp>
    </p:spTree>
    <p:extLst>
      <p:ext uri="{BB962C8B-B14F-4D97-AF65-F5344CB8AC3E}">
        <p14:creationId xmlns:p14="http://schemas.microsoft.com/office/powerpoint/2010/main" val="3463184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27B9-EE1F-4F3F-A342-CD32FA3F4CA0}"/>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D17EEA57-47AF-4D2A-89DF-7BD15FB7AD99}"/>
              </a:ext>
            </a:extLst>
          </p:cNvPr>
          <p:cNvSpPr>
            <a:spLocks noGrp="1"/>
          </p:cNvSpPr>
          <p:nvPr>
            <p:ph idx="1"/>
          </p:nvPr>
        </p:nvSpPr>
        <p:spPr/>
        <p:txBody>
          <a:bodyPr/>
          <a:lstStyle/>
          <a:p>
            <a:r>
              <a:rPr lang="en-US" dirty="0"/>
              <a:t>Object detection</a:t>
            </a:r>
          </a:p>
          <a:p>
            <a:r>
              <a:rPr lang="en-US" dirty="0">
                <a:solidFill>
                  <a:srgbClr val="FF0000"/>
                </a:solidFill>
              </a:rPr>
              <a:t>Segmentation</a:t>
            </a:r>
            <a:endParaRPr lang="en-SE" dirty="0">
              <a:solidFill>
                <a:srgbClr val="FF0000"/>
              </a:solidFill>
            </a:endParaRPr>
          </a:p>
        </p:txBody>
      </p:sp>
      <p:sp>
        <p:nvSpPr>
          <p:cNvPr id="4" name="Slide Number Placeholder 3">
            <a:extLst>
              <a:ext uri="{FF2B5EF4-FFF2-40B4-BE49-F238E27FC236}">
                <a16:creationId xmlns:a16="http://schemas.microsoft.com/office/drawing/2014/main" id="{DF3E7F87-58F3-43F7-847A-EC94987AB670}"/>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1030" name="Picture 6">
            <a:extLst>
              <a:ext uri="{FF2B5EF4-FFF2-40B4-BE49-F238E27FC236}">
                <a16:creationId xmlns:a16="http://schemas.microsoft.com/office/drawing/2014/main" id="{B097686F-CCB7-429F-A22B-C633E45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41603"/>
            <a:ext cx="7776864" cy="3888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69C55-8A42-407B-BF45-C384F7156206}"/>
              </a:ext>
            </a:extLst>
          </p:cNvPr>
          <p:cNvSpPr txBox="1"/>
          <p:nvPr/>
        </p:nvSpPr>
        <p:spPr>
          <a:xfrm>
            <a:off x="1605221" y="6619302"/>
            <a:ext cx="6400800" cy="253916"/>
          </a:xfrm>
          <a:prstGeom prst="rect">
            <a:avLst/>
          </a:prstGeom>
          <a:noFill/>
        </p:spPr>
        <p:txBody>
          <a:bodyPr wrap="square">
            <a:spAutoFit/>
          </a:bodyPr>
          <a:lstStyle/>
          <a:p>
            <a:r>
              <a:rPr lang="en-SE" sz="1050" dirty="0"/>
              <a:t>https://medium.com/hackernoon/semantic-segmentation-datasets-for-autonomous-driving-1182ebd2aff0</a:t>
            </a:r>
          </a:p>
        </p:txBody>
      </p:sp>
    </p:spTree>
    <p:extLst>
      <p:ext uri="{BB962C8B-B14F-4D97-AF65-F5344CB8AC3E}">
        <p14:creationId xmlns:p14="http://schemas.microsoft.com/office/powerpoint/2010/main" val="1361843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1FCA-71BF-48FD-977E-04B898DB8E2F}"/>
              </a:ext>
            </a:extLst>
          </p:cNvPr>
          <p:cNvSpPr>
            <a:spLocks noGrp="1"/>
          </p:cNvSpPr>
          <p:nvPr>
            <p:ph type="title"/>
          </p:nvPr>
        </p:nvSpPr>
        <p:spPr/>
        <p:txBody>
          <a:bodyPr/>
          <a:lstStyle/>
          <a:p>
            <a:r>
              <a:rPr lang="en-US" sz="3600" dirty="0"/>
              <a:t>Semantic Segmentation: Task Definition</a:t>
            </a:r>
            <a:endParaRPr lang="en-SE" sz="3600" dirty="0"/>
          </a:p>
        </p:txBody>
      </p:sp>
      <p:sp>
        <p:nvSpPr>
          <p:cNvPr id="3" name="Content Placeholder 2">
            <a:extLst>
              <a:ext uri="{FF2B5EF4-FFF2-40B4-BE49-F238E27FC236}">
                <a16:creationId xmlns:a16="http://schemas.microsoft.com/office/drawing/2014/main" id="{D26C99BC-FFDE-4AEC-9BD6-DBF2E6FB4DC8}"/>
              </a:ext>
            </a:extLst>
          </p:cNvPr>
          <p:cNvSpPr>
            <a:spLocks noGrp="1"/>
          </p:cNvSpPr>
          <p:nvPr>
            <p:ph idx="1"/>
          </p:nvPr>
        </p:nvSpPr>
        <p:spPr>
          <a:xfrm>
            <a:off x="457200" y="1295400"/>
            <a:ext cx="8229600" cy="1341512"/>
          </a:xfrm>
        </p:spPr>
        <p:txBody>
          <a:bodyPr>
            <a:normAutofit/>
          </a:bodyPr>
          <a:lstStyle/>
          <a:p>
            <a:r>
              <a:rPr lang="en-US" sz="2400" dirty="0"/>
              <a:t>Label each pixel in the image with a class label </a:t>
            </a:r>
          </a:p>
          <a:p>
            <a:r>
              <a:rPr lang="en-US" sz="2400" dirty="0"/>
              <a:t>Don’t differentiate among multiple instances (e.g., pixels of the 2 cows are given the same label)</a:t>
            </a:r>
            <a:endParaRPr lang="en-SE" sz="2400" dirty="0"/>
          </a:p>
        </p:txBody>
      </p:sp>
      <p:sp>
        <p:nvSpPr>
          <p:cNvPr id="4" name="Slide Number Placeholder 3">
            <a:extLst>
              <a:ext uri="{FF2B5EF4-FFF2-40B4-BE49-F238E27FC236}">
                <a16:creationId xmlns:a16="http://schemas.microsoft.com/office/drawing/2014/main" id="{E605F2E1-FD5F-4525-9917-017654DFEB6B}"/>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A3A70A66-90C1-4A46-BA6A-93BF68079293}"/>
              </a:ext>
            </a:extLst>
          </p:cNvPr>
          <p:cNvPicPr>
            <a:picLocks noChangeAspect="1"/>
          </p:cNvPicPr>
          <p:nvPr/>
        </p:nvPicPr>
        <p:blipFill>
          <a:blip r:embed="rId3"/>
          <a:stretch>
            <a:fillRect/>
          </a:stretch>
        </p:blipFill>
        <p:spPr>
          <a:xfrm>
            <a:off x="1944831" y="2564904"/>
            <a:ext cx="5254337" cy="4137562"/>
          </a:xfrm>
          <a:prstGeom prst="rect">
            <a:avLst/>
          </a:prstGeom>
        </p:spPr>
      </p:pic>
    </p:spTree>
    <p:extLst>
      <p:ext uri="{BB962C8B-B14F-4D97-AF65-F5344CB8AC3E}">
        <p14:creationId xmlns:p14="http://schemas.microsoft.com/office/powerpoint/2010/main" val="104162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CBAA-01B0-4282-A65D-948006E74CE3}"/>
              </a:ext>
            </a:extLst>
          </p:cNvPr>
          <p:cNvSpPr>
            <a:spLocks noGrp="1"/>
          </p:cNvSpPr>
          <p:nvPr>
            <p:ph type="title"/>
          </p:nvPr>
        </p:nvSpPr>
        <p:spPr/>
        <p:txBody>
          <a:bodyPr/>
          <a:lstStyle/>
          <a:p>
            <a:r>
              <a:rPr lang="en-US" dirty="0"/>
              <a:t>An Early Approach: Sliding Windows</a:t>
            </a:r>
            <a:endParaRPr lang="en-SE" dirty="0"/>
          </a:p>
        </p:txBody>
      </p:sp>
      <p:sp>
        <p:nvSpPr>
          <p:cNvPr id="3" name="Content Placeholder 2">
            <a:extLst>
              <a:ext uri="{FF2B5EF4-FFF2-40B4-BE49-F238E27FC236}">
                <a16:creationId xmlns:a16="http://schemas.microsoft.com/office/drawing/2014/main" id="{D5CB03B3-C36C-4AC8-AB56-BB5E65C46264}"/>
              </a:ext>
            </a:extLst>
          </p:cNvPr>
          <p:cNvSpPr>
            <a:spLocks noGrp="1"/>
          </p:cNvSpPr>
          <p:nvPr>
            <p:ph idx="1"/>
          </p:nvPr>
        </p:nvSpPr>
        <p:spPr/>
        <p:txBody>
          <a:bodyPr/>
          <a:lstStyle/>
          <a:p>
            <a:r>
              <a:rPr lang="en-US" dirty="0"/>
              <a:t>Slide a box across the image, and apply a CNN to classify each crop’s center pixel</a:t>
            </a:r>
          </a:p>
          <a:p>
            <a:r>
              <a:rPr lang="en-US" dirty="0"/>
              <a:t>Computationally inefficient </a:t>
            </a:r>
          </a:p>
          <a:p>
            <a:endParaRPr lang="en-US" dirty="0"/>
          </a:p>
          <a:p>
            <a:endParaRPr lang="en-SE" dirty="0"/>
          </a:p>
        </p:txBody>
      </p:sp>
      <p:sp>
        <p:nvSpPr>
          <p:cNvPr id="4" name="Slide Number Placeholder 3">
            <a:extLst>
              <a:ext uri="{FF2B5EF4-FFF2-40B4-BE49-F238E27FC236}">
                <a16:creationId xmlns:a16="http://schemas.microsoft.com/office/drawing/2014/main" id="{09976EB0-0B8D-449C-9239-4F89FAC91947}"/>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pic>
        <p:nvPicPr>
          <p:cNvPr id="6" name="Picture 5">
            <a:extLst>
              <a:ext uri="{FF2B5EF4-FFF2-40B4-BE49-F238E27FC236}">
                <a16:creationId xmlns:a16="http://schemas.microsoft.com/office/drawing/2014/main" id="{C8A2DAEF-7EB4-468D-82DF-EBEF8419EA1A}"/>
              </a:ext>
            </a:extLst>
          </p:cNvPr>
          <p:cNvPicPr>
            <a:picLocks noChangeAspect="1"/>
          </p:cNvPicPr>
          <p:nvPr/>
        </p:nvPicPr>
        <p:blipFill>
          <a:blip r:embed="rId3"/>
          <a:stretch>
            <a:fillRect/>
          </a:stretch>
        </p:blipFill>
        <p:spPr>
          <a:xfrm>
            <a:off x="560841" y="3020515"/>
            <a:ext cx="8125959" cy="3562847"/>
          </a:xfrm>
          <a:prstGeom prst="rect">
            <a:avLst/>
          </a:prstGeom>
        </p:spPr>
      </p:pic>
    </p:spTree>
    <p:extLst>
      <p:ext uri="{BB962C8B-B14F-4D97-AF65-F5344CB8AC3E}">
        <p14:creationId xmlns:p14="http://schemas.microsoft.com/office/powerpoint/2010/main" val="367489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12F-6E73-4B70-958A-7C955A4C7D6F}"/>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3ECF7462-7976-4CFE-93A2-3D654DF7D9DC}"/>
              </a:ext>
            </a:extLst>
          </p:cNvPr>
          <p:cNvSpPr>
            <a:spLocks noGrp="1"/>
          </p:cNvSpPr>
          <p:nvPr>
            <p:ph idx="1"/>
          </p:nvPr>
        </p:nvSpPr>
        <p:spPr>
          <a:xfrm>
            <a:off x="457200" y="1143000"/>
            <a:ext cx="8229600" cy="2862064"/>
          </a:xfrm>
        </p:spPr>
        <p:txBody>
          <a:bodyPr>
            <a:normAutofit fontScale="77500" lnSpcReduction="20000"/>
          </a:bodyPr>
          <a:lstStyle/>
          <a:p>
            <a:r>
              <a:rPr lang="en-US" dirty="0"/>
              <a:t>A CNN with only CONV layers, no Fully-Connected layer(s), for making predictions for all pixels all at once. Loss function is per-pixel Cross-Entropy loss</a:t>
            </a:r>
          </a:p>
          <a:p>
            <a:pPr lvl="1"/>
            <a:r>
              <a:rPr lang="en-US" dirty="0"/>
              <a:t>Problem #1: Effective receptive field size grows linearly in the feedforward direction with number of conv layers: with L 3x3 conv layers, receptive field is 1+2L</a:t>
            </a:r>
          </a:p>
          <a:p>
            <a:pPr lvl="1"/>
            <a:r>
              <a:rPr lang="en-US" dirty="0"/>
              <a:t>Problem #2: Convolution on high-res images without </a:t>
            </a:r>
            <a:r>
              <a:rPr lang="en-US" dirty="0" err="1"/>
              <a:t>downsampling</a:t>
            </a:r>
            <a:r>
              <a:rPr lang="en-US" dirty="0"/>
              <a:t> is expensive</a:t>
            </a:r>
          </a:p>
        </p:txBody>
      </p:sp>
      <p:sp>
        <p:nvSpPr>
          <p:cNvPr id="4" name="Slide Number Placeholder 3">
            <a:extLst>
              <a:ext uri="{FF2B5EF4-FFF2-40B4-BE49-F238E27FC236}">
                <a16:creationId xmlns:a16="http://schemas.microsoft.com/office/drawing/2014/main" id="{057928A1-04FE-423B-AB1A-21B7091DB62A}"/>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6" name="Picture 5">
            <a:extLst>
              <a:ext uri="{FF2B5EF4-FFF2-40B4-BE49-F238E27FC236}">
                <a16:creationId xmlns:a16="http://schemas.microsoft.com/office/drawing/2014/main" id="{057B96A7-E593-4A55-893E-2ED729797BDB}"/>
              </a:ext>
            </a:extLst>
          </p:cNvPr>
          <p:cNvPicPr>
            <a:picLocks noChangeAspect="1"/>
          </p:cNvPicPr>
          <p:nvPr/>
        </p:nvPicPr>
        <p:blipFill>
          <a:blip r:embed="rId3"/>
          <a:stretch>
            <a:fillRect/>
          </a:stretch>
        </p:blipFill>
        <p:spPr>
          <a:xfrm>
            <a:off x="60176" y="3891943"/>
            <a:ext cx="8964488" cy="2670983"/>
          </a:xfrm>
          <a:prstGeom prst="rect">
            <a:avLst/>
          </a:prstGeom>
        </p:spPr>
      </p:pic>
    </p:spTree>
    <p:extLst>
      <p:ext uri="{BB962C8B-B14F-4D97-AF65-F5344CB8AC3E}">
        <p14:creationId xmlns:p14="http://schemas.microsoft.com/office/powerpoint/2010/main" val="764521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84BD-4521-4F76-B89B-CA0D9B7F31CF}"/>
              </a:ext>
            </a:extLst>
          </p:cNvPr>
          <p:cNvSpPr>
            <a:spLocks noGrp="1"/>
          </p:cNvSpPr>
          <p:nvPr>
            <p:ph type="title"/>
          </p:nvPr>
        </p:nvSpPr>
        <p:spPr/>
        <p:txBody>
          <a:bodyPr/>
          <a:lstStyle/>
          <a:p>
            <a:r>
              <a:rPr lang="en-US" dirty="0"/>
              <a:t>Object Detection: Task Definition</a:t>
            </a:r>
            <a:endParaRPr lang="en-SE" dirty="0"/>
          </a:p>
        </p:txBody>
      </p:sp>
      <p:sp>
        <p:nvSpPr>
          <p:cNvPr id="3" name="Content Placeholder 2">
            <a:extLst>
              <a:ext uri="{FF2B5EF4-FFF2-40B4-BE49-F238E27FC236}">
                <a16:creationId xmlns:a16="http://schemas.microsoft.com/office/drawing/2014/main" id="{EC99983B-CA40-4EFA-8195-8F894CC1AA42}"/>
              </a:ext>
            </a:extLst>
          </p:cNvPr>
          <p:cNvSpPr>
            <a:spLocks noGrp="1"/>
          </p:cNvSpPr>
          <p:nvPr>
            <p:ph idx="1"/>
          </p:nvPr>
        </p:nvSpPr>
        <p:spPr>
          <a:xfrm>
            <a:off x="323528" y="1295400"/>
            <a:ext cx="5472607" cy="5105400"/>
          </a:xfrm>
        </p:spPr>
        <p:txBody>
          <a:bodyPr>
            <a:normAutofit fontScale="77500" lnSpcReduction="20000"/>
          </a:bodyPr>
          <a:lstStyle/>
          <a:p>
            <a:r>
              <a:rPr lang="en-US" dirty="0"/>
              <a:t>Input: Single Image</a:t>
            </a:r>
          </a:p>
          <a:p>
            <a:r>
              <a:rPr lang="en-US" dirty="0"/>
              <a:t>Output: a set of detected objects</a:t>
            </a:r>
          </a:p>
          <a:p>
            <a:r>
              <a:rPr lang="en-US" dirty="0"/>
              <a:t>For each object predict:</a:t>
            </a:r>
          </a:p>
          <a:p>
            <a:pPr lvl="1"/>
            <a:r>
              <a:rPr lang="en-US" dirty="0"/>
              <a:t>1. Class label (e.g., cat vs. dog)</a:t>
            </a:r>
          </a:p>
          <a:p>
            <a:pPr lvl="1"/>
            <a:r>
              <a:rPr lang="en-US" dirty="0"/>
              <a:t>2. Bounding box (4 numbers: x, y, width, height)</a:t>
            </a:r>
          </a:p>
          <a:p>
            <a:r>
              <a:rPr lang="en-US" dirty="0"/>
              <a:t>Challenges:</a:t>
            </a:r>
          </a:p>
          <a:p>
            <a:pPr lvl="1"/>
            <a:r>
              <a:rPr lang="en-US" dirty="0"/>
              <a:t>Multiple outputs: variable numbers of objects per image</a:t>
            </a:r>
          </a:p>
          <a:p>
            <a:pPr lvl="1"/>
            <a:r>
              <a:rPr lang="en-US" dirty="0"/>
              <a:t>Multiple types of output: predict ”what” (class label) as well as “where” (bounding box)</a:t>
            </a:r>
          </a:p>
          <a:p>
            <a:pPr lvl="1"/>
            <a:r>
              <a:rPr lang="en-US" dirty="0"/>
              <a:t>Large images: Classification works at 224x224 or lower; need higher resolution for detection, often ~800x600</a:t>
            </a:r>
            <a:endParaRPr lang="en-SE" dirty="0"/>
          </a:p>
        </p:txBody>
      </p:sp>
      <p:sp>
        <p:nvSpPr>
          <p:cNvPr id="4" name="Slide Number Placeholder 3">
            <a:extLst>
              <a:ext uri="{FF2B5EF4-FFF2-40B4-BE49-F238E27FC236}">
                <a16:creationId xmlns:a16="http://schemas.microsoft.com/office/drawing/2014/main" id="{B8D68DF0-6B7F-45B4-B610-FFD6B435AB98}"/>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6" name="Picture 5">
            <a:extLst>
              <a:ext uri="{FF2B5EF4-FFF2-40B4-BE49-F238E27FC236}">
                <a16:creationId xmlns:a16="http://schemas.microsoft.com/office/drawing/2014/main" id="{F4314CA6-4F8E-4B29-B07A-640C9627FC7D}"/>
              </a:ext>
            </a:extLst>
          </p:cNvPr>
          <p:cNvPicPr>
            <a:picLocks noChangeAspect="1"/>
          </p:cNvPicPr>
          <p:nvPr/>
        </p:nvPicPr>
        <p:blipFill>
          <a:blip r:embed="rId2"/>
          <a:stretch>
            <a:fillRect/>
          </a:stretch>
        </p:blipFill>
        <p:spPr>
          <a:xfrm>
            <a:off x="5747475" y="2060848"/>
            <a:ext cx="3320325" cy="2863780"/>
          </a:xfrm>
          <a:prstGeom prst="rect">
            <a:avLst/>
          </a:prstGeom>
        </p:spPr>
      </p:pic>
    </p:spTree>
    <p:extLst>
      <p:ext uri="{BB962C8B-B14F-4D97-AF65-F5344CB8AC3E}">
        <p14:creationId xmlns:p14="http://schemas.microsoft.com/office/powerpoint/2010/main" val="188876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DC24-5CB6-4F01-B9BB-AC70FB5D0A8B}"/>
              </a:ext>
            </a:extLst>
          </p:cNvPr>
          <p:cNvSpPr>
            <a:spLocks noGrp="1"/>
          </p:cNvSpPr>
          <p:nvPr>
            <p:ph type="title"/>
          </p:nvPr>
        </p:nvSpPr>
        <p:spPr/>
        <p:txBody>
          <a:bodyPr/>
          <a:lstStyle/>
          <a:p>
            <a:r>
              <a:rPr lang="en-US" dirty="0"/>
              <a:t>Fully Convolutional Network</a:t>
            </a:r>
            <a:endParaRPr lang="en-SE" dirty="0"/>
          </a:p>
        </p:txBody>
      </p:sp>
      <p:sp>
        <p:nvSpPr>
          <p:cNvPr id="3" name="Content Placeholder 2">
            <a:extLst>
              <a:ext uri="{FF2B5EF4-FFF2-40B4-BE49-F238E27FC236}">
                <a16:creationId xmlns:a16="http://schemas.microsoft.com/office/drawing/2014/main" id="{4C7BA1DE-A4A5-46EC-9E1A-FC54E4953945}"/>
              </a:ext>
            </a:extLst>
          </p:cNvPr>
          <p:cNvSpPr>
            <a:spLocks noGrp="1"/>
          </p:cNvSpPr>
          <p:nvPr>
            <p:ph idx="1"/>
          </p:nvPr>
        </p:nvSpPr>
        <p:spPr>
          <a:xfrm>
            <a:off x="457200" y="1295399"/>
            <a:ext cx="8229600" cy="2753445"/>
          </a:xfrm>
        </p:spPr>
        <p:txBody>
          <a:bodyPr>
            <a:normAutofit fontScale="85000" lnSpcReduction="20000"/>
          </a:bodyPr>
          <a:lstStyle/>
          <a:p>
            <a:r>
              <a:rPr lang="en-US" dirty="0"/>
              <a:t>A CNN with CONV layers that perform </a:t>
            </a:r>
            <a:r>
              <a:rPr lang="en-US" dirty="0" err="1"/>
              <a:t>downsampling</a:t>
            </a:r>
            <a:r>
              <a:rPr lang="en-US" dirty="0"/>
              <a:t> followed by </a:t>
            </a:r>
            <a:r>
              <a:rPr lang="en-US" dirty="0" err="1"/>
              <a:t>upsampling</a:t>
            </a:r>
            <a:endParaRPr lang="en-US" dirty="0"/>
          </a:p>
          <a:p>
            <a:pPr lvl="1"/>
            <a:r>
              <a:rPr lang="en-US" dirty="0" err="1"/>
              <a:t>Downsampling</a:t>
            </a:r>
            <a:r>
              <a:rPr lang="en-US" dirty="0"/>
              <a:t> (with pooling or </a:t>
            </a:r>
            <a:r>
              <a:rPr lang="en-US" dirty="0" err="1"/>
              <a:t>strided</a:t>
            </a:r>
            <a:r>
              <a:rPr lang="en-US" dirty="0"/>
              <a:t> convolution) allows effective receptive field size to grow more quickly in the feedforward direction. It also leads to more efficient computation </a:t>
            </a:r>
          </a:p>
          <a:p>
            <a:pPr lvl="1"/>
            <a:r>
              <a:rPr lang="en-US" dirty="0" err="1"/>
              <a:t>Upsampling</a:t>
            </a:r>
            <a:r>
              <a:rPr lang="en-US" dirty="0"/>
              <a:t> with interpolation or transposed convolution to get output with the same size as input</a:t>
            </a:r>
            <a:endParaRPr lang="en-SE" dirty="0"/>
          </a:p>
        </p:txBody>
      </p:sp>
      <p:sp>
        <p:nvSpPr>
          <p:cNvPr id="4" name="Slide Number Placeholder 3">
            <a:extLst>
              <a:ext uri="{FF2B5EF4-FFF2-40B4-BE49-F238E27FC236}">
                <a16:creationId xmlns:a16="http://schemas.microsoft.com/office/drawing/2014/main" id="{7D18C84E-3434-483B-865B-D5F93F07261D}"/>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6" name="Picture 5">
            <a:extLst>
              <a:ext uri="{FF2B5EF4-FFF2-40B4-BE49-F238E27FC236}">
                <a16:creationId xmlns:a16="http://schemas.microsoft.com/office/drawing/2014/main" id="{CB9B7AE8-19A2-4CAE-B820-51FB63A636EC}"/>
              </a:ext>
            </a:extLst>
          </p:cNvPr>
          <p:cNvPicPr>
            <a:picLocks noChangeAspect="1"/>
          </p:cNvPicPr>
          <p:nvPr/>
        </p:nvPicPr>
        <p:blipFill>
          <a:blip r:embed="rId2"/>
          <a:stretch>
            <a:fillRect/>
          </a:stretch>
        </p:blipFill>
        <p:spPr>
          <a:xfrm>
            <a:off x="72659" y="4048845"/>
            <a:ext cx="8995141" cy="2489802"/>
          </a:xfrm>
          <a:prstGeom prst="rect">
            <a:avLst/>
          </a:prstGeom>
        </p:spPr>
      </p:pic>
      <p:sp>
        <p:nvSpPr>
          <p:cNvPr id="5" name="TextBox 4">
            <a:extLst>
              <a:ext uri="{FF2B5EF4-FFF2-40B4-BE49-F238E27FC236}">
                <a16:creationId xmlns:a16="http://schemas.microsoft.com/office/drawing/2014/main" id="{8272114B-D25C-48DA-A9D7-531C543B89CA}"/>
              </a:ext>
            </a:extLst>
          </p:cNvPr>
          <p:cNvSpPr txBox="1"/>
          <p:nvPr/>
        </p:nvSpPr>
        <p:spPr>
          <a:xfrm>
            <a:off x="3419872" y="5805264"/>
            <a:ext cx="1440160" cy="323242"/>
          </a:xfrm>
          <a:prstGeom prst="rect">
            <a:avLst/>
          </a:prstGeom>
          <a:solidFill>
            <a:schemeClr val="bg1"/>
          </a:solidFill>
        </p:spPr>
        <p:txBody>
          <a:bodyPr wrap="square" rtlCol="0">
            <a:spAutoFit/>
          </a:bodyPr>
          <a:lstStyle/>
          <a:p>
            <a:r>
              <a:rPr lang="en-US" sz="1500" dirty="0"/>
              <a:t>D</a:t>
            </a:r>
            <a:r>
              <a:rPr lang="en-US" sz="1500" baseline="-25000" dirty="0"/>
              <a:t>3</a:t>
            </a:r>
            <a:r>
              <a:rPr lang="en-US" sz="1500" dirty="0"/>
              <a:t> x H/8 x W/8</a:t>
            </a:r>
            <a:endParaRPr lang="en-SE" sz="1500" dirty="0"/>
          </a:p>
        </p:txBody>
      </p:sp>
    </p:spTree>
    <p:extLst>
      <p:ext uri="{BB962C8B-B14F-4D97-AF65-F5344CB8AC3E}">
        <p14:creationId xmlns:p14="http://schemas.microsoft.com/office/powerpoint/2010/main" val="3551045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B025-E563-487B-B974-CBEB530BCD68}"/>
              </a:ext>
            </a:extLst>
          </p:cNvPr>
          <p:cNvSpPr>
            <a:spLocks noGrp="1"/>
          </p:cNvSpPr>
          <p:nvPr>
            <p:ph type="title"/>
          </p:nvPr>
        </p:nvSpPr>
        <p:spPr/>
        <p:txBody>
          <a:bodyPr/>
          <a:lstStyle/>
          <a:p>
            <a:r>
              <a:rPr lang="en-US" dirty="0" err="1"/>
              <a:t>Unpooling</a:t>
            </a:r>
            <a:r>
              <a:rPr lang="en-US" dirty="0"/>
              <a:t> for </a:t>
            </a:r>
            <a:r>
              <a:rPr lang="en-US" dirty="0" err="1"/>
              <a:t>Upsampling</a:t>
            </a:r>
            <a:r>
              <a:rPr lang="en-US" dirty="0"/>
              <a:t> </a:t>
            </a:r>
            <a:endParaRPr lang="en-SE" dirty="0"/>
          </a:p>
        </p:txBody>
      </p:sp>
      <p:sp>
        <p:nvSpPr>
          <p:cNvPr id="3" name="Content Placeholder 2">
            <a:extLst>
              <a:ext uri="{FF2B5EF4-FFF2-40B4-BE49-F238E27FC236}">
                <a16:creationId xmlns:a16="http://schemas.microsoft.com/office/drawing/2014/main" id="{D4C72378-26C7-477E-95DB-F621759B839E}"/>
              </a:ext>
            </a:extLst>
          </p:cNvPr>
          <p:cNvSpPr>
            <a:spLocks noGrp="1"/>
          </p:cNvSpPr>
          <p:nvPr>
            <p:ph idx="1"/>
          </p:nvPr>
        </p:nvSpPr>
        <p:spPr>
          <a:xfrm>
            <a:off x="457200" y="1295400"/>
            <a:ext cx="8229600" cy="1837690"/>
          </a:xfrm>
        </p:spPr>
        <p:txBody>
          <a:bodyPr>
            <a:normAutofit fontScale="92500" lnSpcReduction="10000"/>
          </a:bodyPr>
          <a:lstStyle/>
          <a:p>
            <a:r>
              <a:rPr lang="en-US" dirty="0"/>
              <a:t>Fig shows </a:t>
            </a:r>
            <a:r>
              <a:rPr lang="en-US" dirty="0" err="1"/>
              <a:t>upsampling</a:t>
            </a:r>
            <a:r>
              <a:rPr lang="en-US" dirty="0"/>
              <a:t> from a 2x2 image to a 4x4 image, by either inserting 0s (Bed of Nails), or duplicating elements (Nearest Neighbor)</a:t>
            </a:r>
            <a:endParaRPr lang="en-SE" dirty="0"/>
          </a:p>
          <a:p>
            <a:endParaRPr lang="en-SE" dirty="0"/>
          </a:p>
        </p:txBody>
      </p:sp>
      <p:sp>
        <p:nvSpPr>
          <p:cNvPr id="4" name="Slide Number Placeholder 3">
            <a:extLst>
              <a:ext uri="{FF2B5EF4-FFF2-40B4-BE49-F238E27FC236}">
                <a16:creationId xmlns:a16="http://schemas.microsoft.com/office/drawing/2014/main" id="{DE754C85-B3CB-4BD6-84FF-0B211F4B4F25}"/>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pic>
        <p:nvPicPr>
          <p:cNvPr id="6" name="Picture 5">
            <a:extLst>
              <a:ext uri="{FF2B5EF4-FFF2-40B4-BE49-F238E27FC236}">
                <a16:creationId xmlns:a16="http://schemas.microsoft.com/office/drawing/2014/main" id="{7778E3B8-CC21-4E81-82F6-E192C6CA1AED}"/>
              </a:ext>
            </a:extLst>
          </p:cNvPr>
          <p:cNvPicPr>
            <a:picLocks noChangeAspect="1"/>
          </p:cNvPicPr>
          <p:nvPr/>
        </p:nvPicPr>
        <p:blipFill>
          <a:blip r:embed="rId2"/>
          <a:stretch>
            <a:fillRect/>
          </a:stretch>
        </p:blipFill>
        <p:spPr>
          <a:xfrm>
            <a:off x="38100" y="3133090"/>
            <a:ext cx="9067800" cy="3396945"/>
          </a:xfrm>
          <a:prstGeom prst="rect">
            <a:avLst/>
          </a:prstGeom>
        </p:spPr>
      </p:pic>
    </p:spTree>
    <p:extLst>
      <p:ext uri="{BB962C8B-B14F-4D97-AF65-F5344CB8AC3E}">
        <p14:creationId xmlns:p14="http://schemas.microsoft.com/office/powerpoint/2010/main" val="1417290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08E6-0225-41E0-BAAC-4EE562DC92A0}"/>
              </a:ext>
            </a:extLst>
          </p:cNvPr>
          <p:cNvSpPr>
            <a:spLocks noGrp="1"/>
          </p:cNvSpPr>
          <p:nvPr>
            <p:ph type="title"/>
          </p:nvPr>
        </p:nvSpPr>
        <p:spPr/>
        <p:txBody>
          <a:bodyPr/>
          <a:lstStyle/>
          <a:p>
            <a:r>
              <a:rPr lang="en-US" dirty="0"/>
              <a:t>Bilinear/Bicubic Interpolation for </a:t>
            </a:r>
            <a:r>
              <a:rPr lang="en-US" dirty="0" err="1"/>
              <a:t>Upsampling</a:t>
            </a:r>
            <a:endParaRPr lang="en-SE" dirty="0"/>
          </a:p>
        </p:txBody>
      </p:sp>
      <p:sp>
        <p:nvSpPr>
          <p:cNvPr id="3" name="Content Placeholder 2">
            <a:extLst>
              <a:ext uri="{FF2B5EF4-FFF2-40B4-BE49-F238E27FC236}">
                <a16:creationId xmlns:a16="http://schemas.microsoft.com/office/drawing/2014/main" id="{FADA2410-02AF-4AFA-97C1-8202895C7D88}"/>
              </a:ext>
            </a:extLst>
          </p:cNvPr>
          <p:cNvSpPr>
            <a:spLocks noGrp="1"/>
          </p:cNvSpPr>
          <p:nvPr>
            <p:ph idx="1"/>
          </p:nvPr>
        </p:nvSpPr>
        <p:spPr>
          <a:xfrm>
            <a:off x="457200" y="1295400"/>
            <a:ext cx="8229600" cy="2997696"/>
          </a:xfrm>
        </p:spPr>
        <p:txBody>
          <a:bodyPr>
            <a:normAutofit fontScale="92500" lnSpcReduction="20000"/>
          </a:bodyPr>
          <a:lstStyle/>
          <a:p>
            <a:r>
              <a:rPr lang="en-US" dirty="0"/>
              <a:t>Fig shows </a:t>
            </a:r>
            <a:r>
              <a:rPr lang="en-US" dirty="0" err="1"/>
              <a:t>upsampling</a:t>
            </a:r>
            <a:r>
              <a:rPr lang="en-US" dirty="0"/>
              <a:t> from a 2x2 image to a 4x4 image with bilinear (left) and bicubic (right) interpolation, to generate smoother outputs</a:t>
            </a:r>
          </a:p>
          <a:p>
            <a:r>
              <a:rPr lang="en-US" dirty="0"/>
              <a:t>Each output element is computed as a linear or cubic combination of its closest neighbors; closer neighbors are given higher weights</a:t>
            </a:r>
          </a:p>
        </p:txBody>
      </p:sp>
      <p:sp>
        <p:nvSpPr>
          <p:cNvPr id="4" name="Slide Number Placeholder 3">
            <a:extLst>
              <a:ext uri="{FF2B5EF4-FFF2-40B4-BE49-F238E27FC236}">
                <a16:creationId xmlns:a16="http://schemas.microsoft.com/office/drawing/2014/main" id="{BF0990EE-A6B2-401A-8E2C-A938BB46EDF1}"/>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10" name="Picture 9">
            <a:extLst>
              <a:ext uri="{FF2B5EF4-FFF2-40B4-BE49-F238E27FC236}">
                <a16:creationId xmlns:a16="http://schemas.microsoft.com/office/drawing/2014/main" id="{33B57F1A-8226-4047-A98A-AED2959DFD88}"/>
              </a:ext>
            </a:extLst>
          </p:cNvPr>
          <p:cNvPicPr>
            <a:picLocks noChangeAspect="1"/>
          </p:cNvPicPr>
          <p:nvPr/>
        </p:nvPicPr>
        <p:blipFill>
          <a:blip r:embed="rId2"/>
          <a:stretch>
            <a:fillRect/>
          </a:stretch>
        </p:blipFill>
        <p:spPr>
          <a:xfrm>
            <a:off x="4575111" y="4293096"/>
            <a:ext cx="4390905" cy="2010606"/>
          </a:xfrm>
          <a:prstGeom prst="rect">
            <a:avLst/>
          </a:prstGeom>
        </p:spPr>
      </p:pic>
      <p:pic>
        <p:nvPicPr>
          <p:cNvPr id="12" name="Picture 11">
            <a:extLst>
              <a:ext uri="{FF2B5EF4-FFF2-40B4-BE49-F238E27FC236}">
                <a16:creationId xmlns:a16="http://schemas.microsoft.com/office/drawing/2014/main" id="{5AA5641F-2589-4550-96E4-BE90CDBAB64C}"/>
              </a:ext>
            </a:extLst>
          </p:cNvPr>
          <p:cNvPicPr>
            <a:picLocks noChangeAspect="1"/>
          </p:cNvPicPr>
          <p:nvPr/>
        </p:nvPicPr>
        <p:blipFill>
          <a:blip r:embed="rId3"/>
          <a:stretch>
            <a:fillRect/>
          </a:stretch>
        </p:blipFill>
        <p:spPr>
          <a:xfrm>
            <a:off x="94741" y="4338512"/>
            <a:ext cx="4292891" cy="1965190"/>
          </a:xfrm>
          <a:prstGeom prst="rect">
            <a:avLst/>
          </a:prstGeom>
        </p:spPr>
      </p:pic>
    </p:spTree>
    <p:extLst>
      <p:ext uri="{BB962C8B-B14F-4D97-AF65-F5344CB8AC3E}">
        <p14:creationId xmlns:p14="http://schemas.microsoft.com/office/powerpoint/2010/main" val="1385965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6771-CFA9-4C71-96DC-DFA7D8A0BCC6}"/>
              </a:ext>
            </a:extLst>
          </p:cNvPr>
          <p:cNvSpPr>
            <a:spLocks noGrp="1"/>
          </p:cNvSpPr>
          <p:nvPr>
            <p:ph type="title"/>
          </p:nvPr>
        </p:nvSpPr>
        <p:spPr/>
        <p:txBody>
          <a:bodyPr/>
          <a:lstStyle/>
          <a:p>
            <a:r>
              <a:rPr lang="en-US" dirty="0"/>
              <a:t>Max </a:t>
            </a:r>
            <a:r>
              <a:rPr lang="en-US" dirty="0" err="1"/>
              <a:t>Unpooling</a:t>
            </a:r>
            <a:endParaRPr lang="en-SE" dirty="0"/>
          </a:p>
        </p:txBody>
      </p:sp>
      <p:sp>
        <p:nvSpPr>
          <p:cNvPr id="3" name="Content Placeholder 2">
            <a:extLst>
              <a:ext uri="{FF2B5EF4-FFF2-40B4-BE49-F238E27FC236}">
                <a16:creationId xmlns:a16="http://schemas.microsoft.com/office/drawing/2014/main" id="{8B75C606-9B35-480A-8B0F-D6690EC2980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D0B6B1C8-EC57-4202-A9ED-201D04458CFD}"/>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5815588D-1075-4584-A70B-94D26979E88B}"/>
              </a:ext>
            </a:extLst>
          </p:cNvPr>
          <p:cNvPicPr>
            <a:picLocks noChangeAspect="1"/>
          </p:cNvPicPr>
          <p:nvPr/>
        </p:nvPicPr>
        <p:blipFill>
          <a:blip r:embed="rId2"/>
          <a:stretch>
            <a:fillRect/>
          </a:stretch>
        </p:blipFill>
        <p:spPr>
          <a:xfrm>
            <a:off x="0" y="1361465"/>
            <a:ext cx="9144000" cy="4135070"/>
          </a:xfrm>
          <a:prstGeom prst="rect">
            <a:avLst/>
          </a:prstGeom>
        </p:spPr>
      </p:pic>
    </p:spTree>
    <p:extLst>
      <p:ext uri="{BB962C8B-B14F-4D97-AF65-F5344CB8AC3E}">
        <p14:creationId xmlns:p14="http://schemas.microsoft.com/office/powerpoint/2010/main" val="1961797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21A2-85A8-42AD-8974-AEF1AC99F0BA}"/>
              </a:ext>
            </a:extLst>
          </p:cNvPr>
          <p:cNvSpPr>
            <a:spLocks noGrp="1"/>
          </p:cNvSpPr>
          <p:nvPr>
            <p:ph type="title"/>
          </p:nvPr>
        </p:nvSpPr>
        <p:spPr/>
        <p:txBody>
          <a:bodyPr/>
          <a:lstStyle/>
          <a:p>
            <a:r>
              <a:rPr lang="en-US" sz="3600" dirty="0"/>
              <a:t>Recall: Regular Convolution</a:t>
            </a:r>
            <a:endParaRPr lang="en-SE" sz="3600" dirty="0"/>
          </a:p>
        </p:txBody>
      </p:sp>
      <p:sp>
        <p:nvSpPr>
          <p:cNvPr id="3" name="Content Placeholder 2">
            <a:extLst>
              <a:ext uri="{FF2B5EF4-FFF2-40B4-BE49-F238E27FC236}">
                <a16:creationId xmlns:a16="http://schemas.microsoft.com/office/drawing/2014/main" id="{61FE0F11-2A95-4A8A-86FB-9208ADC67E97}"/>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503BB2ED-D05B-4AF7-8D81-733F03F0D596}"/>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8" name="Picture 7">
            <a:extLst>
              <a:ext uri="{FF2B5EF4-FFF2-40B4-BE49-F238E27FC236}">
                <a16:creationId xmlns:a16="http://schemas.microsoft.com/office/drawing/2014/main" id="{FD8673BB-9EF6-44F7-B80E-49E080392468}"/>
              </a:ext>
            </a:extLst>
          </p:cNvPr>
          <p:cNvPicPr>
            <a:picLocks noChangeAspect="1"/>
          </p:cNvPicPr>
          <p:nvPr/>
        </p:nvPicPr>
        <p:blipFill>
          <a:blip r:embed="rId2"/>
          <a:stretch>
            <a:fillRect/>
          </a:stretch>
        </p:blipFill>
        <p:spPr>
          <a:xfrm>
            <a:off x="236052" y="1913188"/>
            <a:ext cx="8671896" cy="4456245"/>
          </a:xfrm>
          <a:prstGeom prst="rect">
            <a:avLst/>
          </a:prstGeom>
        </p:spPr>
      </p:pic>
    </p:spTree>
    <p:extLst>
      <p:ext uri="{BB962C8B-B14F-4D97-AF65-F5344CB8AC3E}">
        <p14:creationId xmlns:p14="http://schemas.microsoft.com/office/powerpoint/2010/main" val="28014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4646-DB4C-41EC-96FD-157491875691}"/>
              </a:ext>
            </a:extLst>
          </p:cNvPr>
          <p:cNvSpPr>
            <a:spLocks noGrp="1"/>
          </p:cNvSpPr>
          <p:nvPr>
            <p:ph type="title"/>
          </p:nvPr>
        </p:nvSpPr>
        <p:spPr>
          <a:xfrm>
            <a:off x="457200" y="-171400"/>
            <a:ext cx="8229600" cy="868362"/>
          </a:xfrm>
        </p:spPr>
        <p:txBody>
          <a:bodyPr/>
          <a:lstStyle/>
          <a:p>
            <a:r>
              <a:rPr lang="en-US" sz="2800" dirty="0"/>
              <a:t>Learnable </a:t>
            </a:r>
            <a:r>
              <a:rPr lang="en-US" sz="2800" dirty="0" err="1"/>
              <a:t>Upsampling</a:t>
            </a:r>
            <a:r>
              <a:rPr lang="en-US" sz="2800" dirty="0"/>
              <a:t>: Transposed Convolution</a:t>
            </a:r>
            <a:endParaRPr lang="en-SE" sz="2800" dirty="0"/>
          </a:p>
        </p:txBody>
      </p:sp>
      <p:sp>
        <p:nvSpPr>
          <p:cNvPr id="3" name="Content Placeholder 2">
            <a:extLst>
              <a:ext uri="{FF2B5EF4-FFF2-40B4-BE49-F238E27FC236}">
                <a16:creationId xmlns:a16="http://schemas.microsoft.com/office/drawing/2014/main" id="{1FA1BAEB-5F5E-47D9-9BB8-65367B37EF11}"/>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EA378FB-71F2-4098-9FB3-6C5754A0665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6" name="Picture 5">
            <a:extLst>
              <a:ext uri="{FF2B5EF4-FFF2-40B4-BE49-F238E27FC236}">
                <a16:creationId xmlns:a16="http://schemas.microsoft.com/office/drawing/2014/main" id="{5BA29BFD-3F16-4CCE-A867-7254C34A17AD}"/>
              </a:ext>
            </a:extLst>
          </p:cNvPr>
          <p:cNvPicPr>
            <a:picLocks noChangeAspect="1"/>
          </p:cNvPicPr>
          <p:nvPr/>
        </p:nvPicPr>
        <p:blipFill>
          <a:blip r:embed="rId2"/>
          <a:stretch>
            <a:fillRect/>
          </a:stretch>
        </p:blipFill>
        <p:spPr>
          <a:xfrm>
            <a:off x="1331640" y="523838"/>
            <a:ext cx="6817600" cy="3135950"/>
          </a:xfrm>
          <a:prstGeom prst="rect">
            <a:avLst/>
          </a:prstGeom>
        </p:spPr>
      </p:pic>
      <p:pic>
        <p:nvPicPr>
          <p:cNvPr id="8" name="Picture 7">
            <a:extLst>
              <a:ext uri="{FF2B5EF4-FFF2-40B4-BE49-F238E27FC236}">
                <a16:creationId xmlns:a16="http://schemas.microsoft.com/office/drawing/2014/main" id="{31C71D5C-48D4-49C3-9A20-187B3DC36FE0}"/>
              </a:ext>
            </a:extLst>
          </p:cNvPr>
          <p:cNvPicPr>
            <a:picLocks noChangeAspect="1"/>
          </p:cNvPicPr>
          <p:nvPr/>
        </p:nvPicPr>
        <p:blipFill>
          <a:blip r:embed="rId3"/>
          <a:stretch>
            <a:fillRect/>
          </a:stretch>
        </p:blipFill>
        <p:spPr>
          <a:xfrm>
            <a:off x="1331640" y="3671723"/>
            <a:ext cx="6817600" cy="3136532"/>
          </a:xfrm>
          <a:prstGeom prst="rect">
            <a:avLst/>
          </a:prstGeom>
        </p:spPr>
      </p:pic>
    </p:spTree>
    <p:extLst>
      <p:ext uri="{BB962C8B-B14F-4D97-AF65-F5344CB8AC3E}">
        <p14:creationId xmlns:p14="http://schemas.microsoft.com/office/powerpoint/2010/main" val="770586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0307-54C2-459A-A33E-B34A9F41A2B7}"/>
              </a:ext>
            </a:extLst>
          </p:cNvPr>
          <p:cNvSpPr>
            <a:spLocks noGrp="1"/>
          </p:cNvSpPr>
          <p:nvPr>
            <p:ph type="title"/>
          </p:nvPr>
        </p:nvSpPr>
        <p:spPr/>
        <p:txBody>
          <a:bodyPr/>
          <a:lstStyle/>
          <a:p>
            <a:r>
              <a:rPr lang="en-US" dirty="0"/>
              <a:t>Transposed Convolution Example</a:t>
            </a:r>
            <a:endParaRPr lang="en-SE" dirty="0"/>
          </a:p>
        </p:txBody>
      </p:sp>
      <p:sp>
        <p:nvSpPr>
          <p:cNvPr id="3" name="Content Placeholder 2">
            <a:extLst>
              <a:ext uri="{FF2B5EF4-FFF2-40B4-BE49-F238E27FC236}">
                <a16:creationId xmlns:a16="http://schemas.microsoft.com/office/drawing/2014/main" id="{9EEAB42B-1611-4F23-9FA5-2BD20BA7619C}"/>
              </a:ext>
            </a:extLst>
          </p:cNvPr>
          <p:cNvSpPr>
            <a:spLocks noGrp="1"/>
          </p:cNvSpPr>
          <p:nvPr>
            <p:ph idx="1"/>
          </p:nvPr>
        </p:nvSpPr>
        <p:spPr>
          <a:xfrm>
            <a:off x="251520" y="1295400"/>
            <a:ext cx="4464496" cy="5562600"/>
          </a:xfrm>
        </p:spPr>
        <p:txBody>
          <a:bodyPr>
            <a:normAutofit fontScale="77500" lnSpcReduction="20000"/>
          </a:bodyPr>
          <a:lstStyle/>
          <a:p>
            <a:r>
              <a:rPr lang="en-US" dirty="0"/>
              <a:t>Fig shows a 1D toy example: </a:t>
            </a:r>
          </a:p>
          <a:p>
            <a:pPr lvl="1"/>
            <a:r>
              <a:rPr lang="en-US" dirty="0"/>
              <a:t>Output has copies of filter weighted by input</a:t>
            </a:r>
          </a:p>
          <a:p>
            <a:pPr lvl="1"/>
            <a:r>
              <a:rPr lang="en-US" dirty="0"/>
              <a:t>Stride 2: Move 2 pixels in output for each pixel in input</a:t>
            </a:r>
          </a:p>
          <a:p>
            <a:pPr lvl="1"/>
            <a:r>
              <a:rPr lang="en-US" dirty="0"/>
              <a:t>Sum at overlaps</a:t>
            </a:r>
          </a:p>
          <a:p>
            <a:r>
              <a:rPr lang="en-US" dirty="0"/>
              <a:t>The filter moves at a slower pace than with unit stride</a:t>
            </a:r>
          </a:p>
          <a:p>
            <a:r>
              <a:rPr lang="en-US" dirty="0"/>
              <a:t>It has many names: Transposed Convolution, Deconvolution, </a:t>
            </a:r>
            <a:r>
              <a:rPr lang="en-US" dirty="0" err="1"/>
              <a:t>Upconvolution</a:t>
            </a:r>
            <a:r>
              <a:rPr lang="en-US" dirty="0"/>
              <a:t>, Fractionally-</a:t>
            </a:r>
            <a:r>
              <a:rPr lang="en-US" dirty="0" err="1"/>
              <a:t>strided</a:t>
            </a:r>
            <a:r>
              <a:rPr lang="en-US" dirty="0"/>
              <a:t> convolution</a:t>
            </a:r>
          </a:p>
        </p:txBody>
      </p:sp>
      <p:sp>
        <p:nvSpPr>
          <p:cNvPr id="4" name="Slide Number Placeholder 3">
            <a:extLst>
              <a:ext uri="{FF2B5EF4-FFF2-40B4-BE49-F238E27FC236}">
                <a16:creationId xmlns:a16="http://schemas.microsoft.com/office/drawing/2014/main" id="{067F2C2A-FEFA-4E09-BAD2-F471FC859963}"/>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1AC487D7-B40A-4BCA-B656-50638D3D33CB}"/>
              </a:ext>
            </a:extLst>
          </p:cNvPr>
          <p:cNvPicPr>
            <a:picLocks noChangeAspect="1"/>
          </p:cNvPicPr>
          <p:nvPr/>
        </p:nvPicPr>
        <p:blipFill>
          <a:blip r:embed="rId2"/>
          <a:stretch>
            <a:fillRect/>
          </a:stretch>
        </p:blipFill>
        <p:spPr>
          <a:xfrm>
            <a:off x="4637999" y="2306498"/>
            <a:ext cx="4399198" cy="2441846"/>
          </a:xfrm>
          <a:prstGeom prst="rect">
            <a:avLst/>
          </a:prstGeom>
        </p:spPr>
      </p:pic>
    </p:spTree>
    <p:extLst>
      <p:ext uri="{BB962C8B-B14F-4D97-AF65-F5344CB8AC3E}">
        <p14:creationId xmlns:p14="http://schemas.microsoft.com/office/powerpoint/2010/main" val="4264549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42D6-6B87-44A9-B3C7-98E1EA01C833}"/>
              </a:ext>
            </a:extLst>
          </p:cNvPr>
          <p:cNvSpPr>
            <a:spLocks noGrp="1"/>
          </p:cNvSpPr>
          <p:nvPr>
            <p:ph type="title"/>
          </p:nvPr>
        </p:nvSpPr>
        <p:spPr/>
        <p:txBody>
          <a:bodyPr/>
          <a:lstStyle/>
          <a:p>
            <a:r>
              <a:rPr lang="en-US" dirty="0"/>
              <a:t>Types of Segmentation Tasks</a:t>
            </a:r>
            <a:endParaRPr lang="en-SE" dirty="0"/>
          </a:p>
        </p:txBody>
      </p:sp>
      <p:sp>
        <p:nvSpPr>
          <p:cNvPr id="3" name="Content Placeholder 2">
            <a:extLst>
              <a:ext uri="{FF2B5EF4-FFF2-40B4-BE49-F238E27FC236}">
                <a16:creationId xmlns:a16="http://schemas.microsoft.com/office/drawing/2014/main" id="{71AF8B23-5AF7-440F-A640-3A807458EC60}"/>
              </a:ext>
            </a:extLst>
          </p:cNvPr>
          <p:cNvSpPr>
            <a:spLocks noGrp="1"/>
          </p:cNvSpPr>
          <p:nvPr>
            <p:ph idx="1"/>
          </p:nvPr>
        </p:nvSpPr>
        <p:spPr>
          <a:xfrm>
            <a:off x="444688" y="1052736"/>
            <a:ext cx="8229600" cy="3250470"/>
          </a:xfrm>
        </p:spPr>
        <p:txBody>
          <a:bodyPr>
            <a:normAutofit fontScale="55000" lnSpcReduction="20000"/>
          </a:bodyPr>
          <a:lstStyle/>
          <a:p>
            <a:r>
              <a:rPr lang="en-US" dirty="0"/>
              <a:t>Things: Object categories that can be separated into object instances (e.g. cats, cars, person)</a:t>
            </a:r>
          </a:p>
          <a:p>
            <a:r>
              <a:rPr lang="en-US" dirty="0"/>
              <a:t>Stuff: Object categories that cannot be separated into instances (e.g. sky, grass, water, trees)</a:t>
            </a:r>
          </a:p>
          <a:p>
            <a:r>
              <a:rPr lang="en-US" dirty="0"/>
              <a:t>Object Detection: Detects individual object instances, but only gives bounding box (things only)</a:t>
            </a:r>
          </a:p>
          <a:p>
            <a:r>
              <a:rPr lang="en-US" dirty="0"/>
              <a:t>Semantic Segmentation: Label all pixels, but merges instances (both things and stuff)</a:t>
            </a:r>
          </a:p>
          <a:p>
            <a:r>
              <a:rPr lang="en-US" dirty="0"/>
              <a:t>Instance Segmentation: Detect all object instances and label the pixels that belong to each object (things only)</a:t>
            </a:r>
          </a:p>
          <a:p>
            <a:pPr lvl="1"/>
            <a:r>
              <a:rPr lang="en-US" dirty="0"/>
              <a:t>Approach: Perform object detection, then predict a segmentation mask for each object</a:t>
            </a:r>
          </a:p>
          <a:p>
            <a:r>
              <a:rPr lang="en-US" dirty="0"/>
              <a:t>Panoptic Segmentation: In addition to Instance Segmentation, also label the pixels that belong to each thing</a:t>
            </a:r>
            <a:endParaRPr lang="en-SE" dirty="0"/>
          </a:p>
        </p:txBody>
      </p:sp>
      <p:sp>
        <p:nvSpPr>
          <p:cNvPr id="4" name="Slide Number Placeholder 3">
            <a:extLst>
              <a:ext uri="{FF2B5EF4-FFF2-40B4-BE49-F238E27FC236}">
                <a16:creationId xmlns:a16="http://schemas.microsoft.com/office/drawing/2014/main" id="{82CA66BC-88B4-468F-B54F-76B14E502556}"/>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
        <p:nvSpPr>
          <p:cNvPr id="12" name="TextBox 11">
            <a:extLst>
              <a:ext uri="{FF2B5EF4-FFF2-40B4-BE49-F238E27FC236}">
                <a16:creationId xmlns:a16="http://schemas.microsoft.com/office/drawing/2014/main" id="{F71D55B3-96E8-42C2-A96C-84C14DBCF627}"/>
              </a:ext>
            </a:extLst>
          </p:cNvPr>
          <p:cNvSpPr txBox="1"/>
          <p:nvPr/>
        </p:nvSpPr>
        <p:spPr>
          <a:xfrm>
            <a:off x="415345" y="6226137"/>
            <a:ext cx="2618900" cy="369332"/>
          </a:xfrm>
          <a:prstGeom prst="rect">
            <a:avLst/>
          </a:prstGeom>
          <a:noFill/>
        </p:spPr>
        <p:txBody>
          <a:bodyPr wrap="square">
            <a:spAutoFit/>
          </a:bodyPr>
          <a:lstStyle/>
          <a:p>
            <a:r>
              <a:rPr lang="en-US" dirty="0"/>
              <a:t>Semantic Segmentation</a:t>
            </a:r>
            <a:endParaRPr lang="en-SE" dirty="0"/>
          </a:p>
        </p:txBody>
      </p:sp>
      <p:sp>
        <p:nvSpPr>
          <p:cNvPr id="13" name="TextBox 12">
            <a:extLst>
              <a:ext uri="{FF2B5EF4-FFF2-40B4-BE49-F238E27FC236}">
                <a16:creationId xmlns:a16="http://schemas.microsoft.com/office/drawing/2014/main" id="{F5FCAC6C-44BB-4B8B-845B-F8610573EDBF}"/>
              </a:ext>
            </a:extLst>
          </p:cNvPr>
          <p:cNvSpPr txBox="1"/>
          <p:nvPr/>
        </p:nvSpPr>
        <p:spPr>
          <a:xfrm>
            <a:off x="3386235" y="6228020"/>
            <a:ext cx="2618900" cy="369332"/>
          </a:xfrm>
          <a:prstGeom prst="rect">
            <a:avLst/>
          </a:prstGeom>
          <a:noFill/>
        </p:spPr>
        <p:txBody>
          <a:bodyPr wrap="square">
            <a:spAutoFit/>
          </a:bodyPr>
          <a:lstStyle/>
          <a:p>
            <a:r>
              <a:rPr lang="en-US" dirty="0"/>
              <a:t>Instance Segmentation</a:t>
            </a:r>
            <a:endParaRPr lang="en-SE" dirty="0"/>
          </a:p>
        </p:txBody>
      </p:sp>
      <p:pic>
        <p:nvPicPr>
          <p:cNvPr id="15" name="Picture 14">
            <a:extLst>
              <a:ext uri="{FF2B5EF4-FFF2-40B4-BE49-F238E27FC236}">
                <a16:creationId xmlns:a16="http://schemas.microsoft.com/office/drawing/2014/main" id="{E4CE42BB-C7D4-4642-B549-5E3C60888478}"/>
              </a:ext>
            </a:extLst>
          </p:cNvPr>
          <p:cNvPicPr>
            <a:picLocks noChangeAspect="1"/>
          </p:cNvPicPr>
          <p:nvPr/>
        </p:nvPicPr>
        <p:blipFill>
          <a:blip r:embed="rId3"/>
          <a:stretch>
            <a:fillRect/>
          </a:stretch>
        </p:blipFill>
        <p:spPr>
          <a:xfrm>
            <a:off x="3186077" y="4386842"/>
            <a:ext cx="2746823" cy="1845258"/>
          </a:xfrm>
          <a:prstGeom prst="rect">
            <a:avLst/>
          </a:prstGeom>
        </p:spPr>
      </p:pic>
      <p:sp>
        <p:nvSpPr>
          <p:cNvPr id="16" name="TextBox 15">
            <a:extLst>
              <a:ext uri="{FF2B5EF4-FFF2-40B4-BE49-F238E27FC236}">
                <a16:creationId xmlns:a16="http://schemas.microsoft.com/office/drawing/2014/main" id="{20BABA93-A843-4138-8FDC-7855F556C25C}"/>
              </a:ext>
            </a:extLst>
          </p:cNvPr>
          <p:cNvSpPr txBox="1"/>
          <p:nvPr/>
        </p:nvSpPr>
        <p:spPr>
          <a:xfrm>
            <a:off x="6301767" y="6226137"/>
            <a:ext cx="2658187" cy="369332"/>
          </a:xfrm>
          <a:prstGeom prst="rect">
            <a:avLst/>
          </a:prstGeom>
          <a:noFill/>
        </p:spPr>
        <p:txBody>
          <a:bodyPr wrap="square">
            <a:spAutoFit/>
          </a:bodyPr>
          <a:lstStyle/>
          <a:p>
            <a:r>
              <a:rPr lang="en-US" dirty="0"/>
              <a:t>Panoptic Segmentation</a:t>
            </a:r>
            <a:endParaRPr lang="en-SE" dirty="0"/>
          </a:p>
        </p:txBody>
      </p:sp>
      <p:pic>
        <p:nvPicPr>
          <p:cNvPr id="18" name="Picture 17">
            <a:extLst>
              <a:ext uri="{FF2B5EF4-FFF2-40B4-BE49-F238E27FC236}">
                <a16:creationId xmlns:a16="http://schemas.microsoft.com/office/drawing/2014/main" id="{F2390274-592B-43F7-B9B3-36EB3F8C0F88}"/>
              </a:ext>
            </a:extLst>
          </p:cNvPr>
          <p:cNvPicPr>
            <a:picLocks noChangeAspect="1"/>
          </p:cNvPicPr>
          <p:nvPr/>
        </p:nvPicPr>
        <p:blipFill>
          <a:blip r:embed="rId4"/>
          <a:stretch>
            <a:fillRect/>
          </a:stretch>
        </p:blipFill>
        <p:spPr>
          <a:xfrm>
            <a:off x="6189568" y="4386842"/>
            <a:ext cx="2720339" cy="1840106"/>
          </a:xfrm>
          <a:prstGeom prst="rect">
            <a:avLst/>
          </a:prstGeom>
        </p:spPr>
      </p:pic>
      <p:pic>
        <p:nvPicPr>
          <p:cNvPr id="20" name="Picture 19">
            <a:extLst>
              <a:ext uri="{FF2B5EF4-FFF2-40B4-BE49-F238E27FC236}">
                <a16:creationId xmlns:a16="http://schemas.microsoft.com/office/drawing/2014/main" id="{32291303-B4DE-41AD-B6EE-B0EFB657753D}"/>
              </a:ext>
            </a:extLst>
          </p:cNvPr>
          <p:cNvPicPr>
            <a:picLocks noChangeAspect="1"/>
          </p:cNvPicPr>
          <p:nvPr/>
        </p:nvPicPr>
        <p:blipFill>
          <a:blip r:embed="rId5"/>
          <a:stretch>
            <a:fillRect/>
          </a:stretch>
        </p:blipFill>
        <p:spPr>
          <a:xfrm>
            <a:off x="415345" y="4386842"/>
            <a:ext cx="2514065" cy="1839295"/>
          </a:xfrm>
          <a:prstGeom prst="rect">
            <a:avLst/>
          </a:prstGeom>
        </p:spPr>
      </p:pic>
    </p:spTree>
    <p:extLst>
      <p:ext uri="{BB962C8B-B14F-4D97-AF65-F5344CB8AC3E}">
        <p14:creationId xmlns:p14="http://schemas.microsoft.com/office/powerpoint/2010/main" val="3779956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78C-67D0-480E-B82E-B67FB9F9DBFA}"/>
              </a:ext>
            </a:extLst>
          </p:cNvPr>
          <p:cNvSpPr>
            <a:spLocks noGrp="1"/>
          </p:cNvSpPr>
          <p:nvPr>
            <p:ph type="title"/>
          </p:nvPr>
        </p:nvSpPr>
        <p:spPr/>
        <p:txBody>
          <a:bodyPr/>
          <a:lstStyle/>
          <a:p>
            <a:r>
              <a:rPr lang="en-US" sz="3600" dirty="0"/>
              <a:t>Mask R-CNN for Instance Segmentation</a:t>
            </a:r>
            <a:endParaRPr lang="en-SE" sz="3600" dirty="0"/>
          </a:p>
        </p:txBody>
      </p:sp>
      <p:sp>
        <p:nvSpPr>
          <p:cNvPr id="3" name="Content Placeholder 2">
            <a:extLst>
              <a:ext uri="{FF2B5EF4-FFF2-40B4-BE49-F238E27FC236}">
                <a16:creationId xmlns:a16="http://schemas.microsoft.com/office/drawing/2014/main" id="{D24826CD-33C1-44AC-9CBA-95FBD75CCC31}"/>
              </a:ext>
            </a:extLst>
          </p:cNvPr>
          <p:cNvSpPr>
            <a:spLocks noGrp="1"/>
          </p:cNvSpPr>
          <p:nvPr>
            <p:ph idx="1"/>
          </p:nvPr>
        </p:nvSpPr>
        <p:spPr>
          <a:xfrm>
            <a:off x="457200" y="1295400"/>
            <a:ext cx="8229600" cy="868362"/>
          </a:xfrm>
        </p:spPr>
        <p:txBody>
          <a:bodyPr>
            <a:normAutofit fontScale="92500" lnSpcReduction="20000"/>
          </a:bodyPr>
          <a:lstStyle/>
          <a:p>
            <a:r>
              <a:rPr lang="en-US" dirty="0"/>
              <a:t>Add an extra “Mask Prediction” head on top of Faster R-CNN for Object Detection</a:t>
            </a:r>
            <a:endParaRPr lang="en-SE" dirty="0"/>
          </a:p>
        </p:txBody>
      </p:sp>
      <p:sp>
        <p:nvSpPr>
          <p:cNvPr id="4" name="Slide Number Placeholder 3">
            <a:extLst>
              <a:ext uri="{FF2B5EF4-FFF2-40B4-BE49-F238E27FC236}">
                <a16:creationId xmlns:a16="http://schemas.microsoft.com/office/drawing/2014/main" id="{5C164328-6658-430A-B7FC-1E9268922F11}"/>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6" name="Picture 5">
            <a:extLst>
              <a:ext uri="{FF2B5EF4-FFF2-40B4-BE49-F238E27FC236}">
                <a16:creationId xmlns:a16="http://schemas.microsoft.com/office/drawing/2014/main" id="{5A36AB6D-E838-4492-8A41-ABE97F7900D6}"/>
              </a:ext>
            </a:extLst>
          </p:cNvPr>
          <p:cNvPicPr>
            <a:picLocks noChangeAspect="1"/>
          </p:cNvPicPr>
          <p:nvPr/>
        </p:nvPicPr>
        <p:blipFill>
          <a:blip r:embed="rId2"/>
          <a:stretch>
            <a:fillRect/>
          </a:stretch>
        </p:blipFill>
        <p:spPr>
          <a:xfrm>
            <a:off x="586408" y="2491448"/>
            <a:ext cx="8100392" cy="4283062"/>
          </a:xfrm>
          <a:prstGeom prst="rect">
            <a:avLst/>
          </a:prstGeom>
        </p:spPr>
      </p:pic>
      <p:sp>
        <p:nvSpPr>
          <p:cNvPr id="7" name="Rectangle 6">
            <a:extLst>
              <a:ext uri="{FF2B5EF4-FFF2-40B4-BE49-F238E27FC236}">
                <a16:creationId xmlns:a16="http://schemas.microsoft.com/office/drawing/2014/main" id="{A6C8747B-5C4C-48F4-81B4-85132756A421}"/>
              </a:ext>
            </a:extLst>
          </p:cNvPr>
          <p:cNvSpPr/>
          <p:nvPr/>
        </p:nvSpPr>
        <p:spPr bwMode="auto">
          <a:xfrm>
            <a:off x="457200" y="4293096"/>
            <a:ext cx="1450504" cy="248141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sp>
        <p:nvSpPr>
          <p:cNvPr id="9" name="Rectangle 8">
            <a:extLst>
              <a:ext uri="{FF2B5EF4-FFF2-40B4-BE49-F238E27FC236}">
                <a16:creationId xmlns:a16="http://schemas.microsoft.com/office/drawing/2014/main" id="{FF8D19E9-EF03-41D3-9AD9-2820214F917B}"/>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09774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D179-BB03-4B5C-B2EA-228173749659}"/>
              </a:ext>
            </a:extLst>
          </p:cNvPr>
          <p:cNvSpPr>
            <a:spLocks noGrp="1"/>
          </p:cNvSpPr>
          <p:nvPr>
            <p:ph type="title"/>
          </p:nvPr>
        </p:nvSpPr>
        <p:spPr/>
        <p:txBody>
          <a:bodyPr/>
          <a:lstStyle/>
          <a:p>
            <a:r>
              <a:rPr lang="en-US" sz="4000" dirty="0"/>
              <a:t>Mask R-CNN for Instance Segmentation</a:t>
            </a:r>
            <a:endParaRPr lang="en-SE" dirty="0"/>
          </a:p>
        </p:txBody>
      </p:sp>
      <p:sp>
        <p:nvSpPr>
          <p:cNvPr id="3" name="Content Placeholder 2">
            <a:extLst>
              <a:ext uri="{FF2B5EF4-FFF2-40B4-BE49-F238E27FC236}">
                <a16:creationId xmlns:a16="http://schemas.microsoft.com/office/drawing/2014/main" id="{230DE1E3-AC17-44A9-A613-0AB1EE5BBB40}"/>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6DC4D1A7-A7F1-41C1-BD1E-8E75C6A77322}"/>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6" name="Picture 5">
            <a:extLst>
              <a:ext uri="{FF2B5EF4-FFF2-40B4-BE49-F238E27FC236}">
                <a16:creationId xmlns:a16="http://schemas.microsoft.com/office/drawing/2014/main" id="{01E733E4-650F-4EDD-AF4B-4D6589C7B393}"/>
              </a:ext>
            </a:extLst>
          </p:cNvPr>
          <p:cNvPicPr>
            <a:picLocks noChangeAspect="1"/>
          </p:cNvPicPr>
          <p:nvPr/>
        </p:nvPicPr>
        <p:blipFill>
          <a:blip r:embed="rId2"/>
          <a:stretch>
            <a:fillRect/>
          </a:stretch>
        </p:blipFill>
        <p:spPr>
          <a:xfrm>
            <a:off x="1219348" y="1305035"/>
            <a:ext cx="6785557" cy="3124013"/>
          </a:xfrm>
          <a:prstGeom prst="rect">
            <a:avLst/>
          </a:prstGeom>
        </p:spPr>
      </p:pic>
      <p:pic>
        <p:nvPicPr>
          <p:cNvPr id="8" name="Picture 7">
            <a:extLst>
              <a:ext uri="{FF2B5EF4-FFF2-40B4-BE49-F238E27FC236}">
                <a16:creationId xmlns:a16="http://schemas.microsoft.com/office/drawing/2014/main" id="{D5D0EFCF-461C-403F-A31F-4337D9B8DF58}"/>
              </a:ext>
            </a:extLst>
          </p:cNvPr>
          <p:cNvPicPr>
            <a:picLocks noChangeAspect="1"/>
          </p:cNvPicPr>
          <p:nvPr/>
        </p:nvPicPr>
        <p:blipFill>
          <a:blip r:embed="rId3"/>
          <a:stretch>
            <a:fillRect/>
          </a:stretch>
        </p:blipFill>
        <p:spPr>
          <a:xfrm>
            <a:off x="1100806" y="4503812"/>
            <a:ext cx="7022639" cy="1495016"/>
          </a:xfrm>
          <a:prstGeom prst="rect">
            <a:avLst/>
          </a:prstGeom>
        </p:spPr>
      </p:pic>
      <p:sp>
        <p:nvSpPr>
          <p:cNvPr id="9" name="Rectangle 8">
            <a:extLst>
              <a:ext uri="{FF2B5EF4-FFF2-40B4-BE49-F238E27FC236}">
                <a16:creationId xmlns:a16="http://schemas.microsoft.com/office/drawing/2014/main" id="{8E1D27CE-020F-4232-9BC9-44907A94EC66}"/>
              </a:ext>
            </a:extLst>
          </p:cNvPr>
          <p:cNvSpPr/>
          <p:nvPr/>
        </p:nvSpPr>
        <p:spPr bwMode="auto">
          <a:xfrm>
            <a:off x="827584" y="1052736"/>
            <a:ext cx="1944216" cy="576064"/>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B52EA13B-98A2-4D1A-A21C-25BD10C4D59A}"/>
              </a:ext>
            </a:extLst>
          </p:cNvPr>
          <p:cNvSpPr txBox="1"/>
          <p:nvPr/>
        </p:nvSpPr>
        <p:spPr>
          <a:xfrm>
            <a:off x="1331409" y="5951021"/>
            <a:ext cx="3031599" cy="646331"/>
          </a:xfrm>
          <a:prstGeom prst="rect">
            <a:avLst/>
          </a:prstGeom>
          <a:noFill/>
        </p:spPr>
        <p:txBody>
          <a:bodyPr wrap="none" rtlCol="0">
            <a:spAutoFit/>
          </a:bodyPr>
          <a:lstStyle/>
          <a:p>
            <a:r>
              <a:rPr lang="en-US" dirty="0"/>
              <a:t>Target segmentation mask </a:t>
            </a:r>
          </a:p>
          <a:p>
            <a:r>
              <a:rPr lang="en-US" dirty="0"/>
              <a:t>for class “chair” in the </a:t>
            </a:r>
            <a:r>
              <a:rPr lang="en-US" dirty="0" err="1"/>
              <a:t>Bbox</a:t>
            </a:r>
            <a:endParaRPr lang="en-SE" dirty="0"/>
          </a:p>
        </p:txBody>
      </p:sp>
      <p:sp>
        <p:nvSpPr>
          <p:cNvPr id="11" name="TextBox 10">
            <a:extLst>
              <a:ext uri="{FF2B5EF4-FFF2-40B4-BE49-F238E27FC236}">
                <a16:creationId xmlns:a16="http://schemas.microsoft.com/office/drawing/2014/main" id="{3823520E-5436-406B-9DF9-F1ADE7485881}"/>
              </a:ext>
            </a:extLst>
          </p:cNvPr>
          <p:cNvSpPr txBox="1"/>
          <p:nvPr/>
        </p:nvSpPr>
        <p:spPr>
          <a:xfrm>
            <a:off x="4822541" y="5951021"/>
            <a:ext cx="3300904" cy="646331"/>
          </a:xfrm>
          <a:prstGeom prst="rect">
            <a:avLst/>
          </a:prstGeom>
          <a:noFill/>
        </p:spPr>
        <p:txBody>
          <a:bodyPr wrap="none" rtlCol="0">
            <a:spAutoFit/>
          </a:bodyPr>
          <a:lstStyle/>
          <a:p>
            <a:r>
              <a:rPr lang="en-US" dirty="0"/>
              <a:t>Target segmentation mask </a:t>
            </a:r>
          </a:p>
          <a:p>
            <a:r>
              <a:rPr lang="en-US" dirty="0"/>
              <a:t>for class “person” in the </a:t>
            </a:r>
            <a:r>
              <a:rPr lang="en-US" dirty="0" err="1"/>
              <a:t>Bbox</a:t>
            </a:r>
            <a:endParaRPr lang="en-SE" dirty="0"/>
          </a:p>
        </p:txBody>
      </p:sp>
    </p:spTree>
    <p:extLst>
      <p:ext uri="{BB962C8B-B14F-4D97-AF65-F5344CB8AC3E}">
        <p14:creationId xmlns:p14="http://schemas.microsoft.com/office/powerpoint/2010/main" val="168192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5532-9079-4BD5-A10C-8C2328F5FA89}"/>
              </a:ext>
            </a:extLst>
          </p:cNvPr>
          <p:cNvSpPr>
            <a:spLocks noGrp="1"/>
          </p:cNvSpPr>
          <p:nvPr>
            <p:ph type="title"/>
          </p:nvPr>
        </p:nvSpPr>
        <p:spPr/>
        <p:txBody>
          <a:bodyPr/>
          <a:lstStyle/>
          <a:p>
            <a:r>
              <a:rPr lang="en-US" dirty="0"/>
              <a:t>Single-Object Detection</a:t>
            </a:r>
            <a:endParaRPr lang="en-SE" dirty="0"/>
          </a:p>
        </p:txBody>
      </p:sp>
      <p:sp>
        <p:nvSpPr>
          <p:cNvPr id="3" name="Content Placeholder 2">
            <a:extLst>
              <a:ext uri="{FF2B5EF4-FFF2-40B4-BE49-F238E27FC236}">
                <a16:creationId xmlns:a16="http://schemas.microsoft.com/office/drawing/2014/main" id="{91ABC59E-8587-405A-A0D9-BFB7C1AE69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0C613A-6799-4E4F-BE78-8FC7B8C6D4DA}"/>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6" name="Picture 5">
            <a:extLst>
              <a:ext uri="{FF2B5EF4-FFF2-40B4-BE49-F238E27FC236}">
                <a16:creationId xmlns:a16="http://schemas.microsoft.com/office/drawing/2014/main" id="{BC4E0AC0-396A-4396-B4B4-48248E287D07}"/>
              </a:ext>
            </a:extLst>
          </p:cNvPr>
          <p:cNvPicPr>
            <a:picLocks noChangeAspect="1"/>
          </p:cNvPicPr>
          <p:nvPr/>
        </p:nvPicPr>
        <p:blipFill>
          <a:blip r:embed="rId2"/>
          <a:stretch>
            <a:fillRect/>
          </a:stretch>
        </p:blipFill>
        <p:spPr>
          <a:xfrm>
            <a:off x="0" y="1183860"/>
            <a:ext cx="9144000" cy="4490280"/>
          </a:xfrm>
          <a:prstGeom prst="rect">
            <a:avLst/>
          </a:prstGeom>
        </p:spPr>
      </p:pic>
    </p:spTree>
    <p:extLst>
      <p:ext uri="{BB962C8B-B14F-4D97-AF65-F5344CB8AC3E}">
        <p14:creationId xmlns:p14="http://schemas.microsoft.com/office/powerpoint/2010/main" val="2064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8ECB256-A24E-4128-ACE5-DEE83879411B}"/>
              </a:ext>
            </a:extLst>
          </p:cNvPr>
          <p:cNvPicPr>
            <a:picLocks noChangeAspect="1"/>
          </p:cNvPicPr>
          <p:nvPr/>
        </p:nvPicPr>
        <p:blipFill>
          <a:blip r:embed="rId2"/>
          <a:stretch>
            <a:fillRect/>
          </a:stretch>
        </p:blipFill>
        <p:spPr>
          <a:xfrm>
            <a:off x="251520" y="2621108"/>
            <a:ext cx="7065716" cy="3840220"/>
          </a:xfrm>
          <a:prstGeom prst="rect">
            <a:avLst/>
          </a:prstGeom>
        </p:spPr>
      </p:pic>
      <p:sp>
        <p:nvSpPr>
          <p:cNvPr id="2" name="Title 1">
            <a:extLst>
              <a:ext uri="{FF2B5EF4-FFF2-40B4-BE49-F238E27FC236}">
                <a16:creationId xmlns:a16="http://schemas.microsoft.com/office/drawing/2014/main" id="{6FA9C3E1-AAD5-4ACC-8C76-721201D9F8B0}"/>
              </a:ext>
            </a:extLst>
          </p:cNvPr>
          <p:cNvSpPr>
            <a:spLocks noGrp="1"/>
          </p:cNvSpPr>
          <p:nvPr>
            <p:ph type="title"/>
          </p:nvPr>
        </p:nvSpPr>
        <p:spPr/>
        <p:txBody>
          <a:bodyPr/>
          <a:lstStyle/>
          <a:p>
            <a:r>
              <a:rPr lang="en-US" sz="4000" dirty="0"/>
              <a:t>Mask R-CNN for </a:t>
            </a:r>
            <a:r>
              <a:rPr lang="en-US" sz="4000" dirty="0" err="1"/>
              <a:t>Keypoint</a:t>
            </a:r>
            <a:r>
              <a:rPr lang="en-US" sz="4000" dirty="0"/>
              <a:t> Estimation</a:t>
            </a:r>
            <a:endParaRPr lang="en-SE" dirty="0"/>
          </a:p>
        </p:txBody>
      </p:sp>
      <p:sp>
        <p:nvSpPr>
          <p:cNvPr id="3" name="Content Placeholder 2">
            <a:extLst>
              <a:ext uri="{FF2B5EF4-FFF2-40B4-BE49-F238E27FC236}">
                <a16:creationId xmlns:a16="http://schemas.microsoft.com/office/drawing/2014/main" id="{C87C918B-5B3B-494F-AF35-C1B3F396E646}"/>
              </a:ext>
            </a:extLst>
          </p:cNvPr>
          <p:cNvSpPr>
            <a:spLocks noGrp="1"/>
          </p:cNvSpPr>
          <p:nvPr>
            <p:ph idx="1"/>
          </p:nvPr>
        </p:nvSpPr>
        <p:spPr>
          <a:xfrm>
            <a:off x="457200" y="1295400"/>
            <a:ext cx="8229600" cy="1197496"/>
          </a:xfrm>
        </p:spPr>
        <p:txBody>
          <a:bodyPr>
            <a:normAutofit fontScale="70000" lnSpcReduction="20000"/>
          </a:bodyPr>
          <a:lstStyle/>
          <a:p>
            <a:r>
              <a:rPr lang="en-US" dirty="0"/>
              <a:t>Add an extra “</a:t>
            </a:r>
            <a:r>
              <a:rPr lang="en-US" dirty="0" err="1"/>
              <a:t>Keypoint</a:t>
            </a:r>
            <a:r>
              <a:rPr lang="en-US" dirty="0"/>
              <a:t> Prediction” head to perform joint Instance Segmentation and Pose Estimation</a:t>
            </a:r>
          </a:p>
          <a:p>
            <a:pPr lvl="1"/>
            <a:r>
              <a:rPr lang="en-US" dirty="0"/>
              <a:t>Example </a:t>
            </a:r>
            <a:r>
              <a:rPr lang="en-US" dirty="0" err="1"/>
              <a:t>keypoints</a:t>
            </a:r>
            <a:r>
              <a:rPr lang="en-US"/>
              <a:t>: </a:t>
            </a:r>
            <a:r>
              <a:rPr lang="en-US" dirty="0"/>
              <a:t>Left / Right shoulder, elbow, wrist, hip, knee, ankle…</a:t>
            </a:r>
            <a:endParaRPr lang="en-SE" dirty="0"/>
          </a:p>
        </p:txBody>
      </p:sp>
      <p:sp>
        <p:nvSpPr>
          <p:cNvPr id="4" name="Slide Number Placeholder 3">
            <a:extLst>
              <a:ext uri="{FF2B5EF4-FFF2-40B4-BE49-F238E27FC236}">
                <a16:creationId xmlns:a16="http://schemas.microsoft.com/office/drawing/2014/main" id="{30569A26-00B6-407A-A0F3-ECB102689100}"/>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
        <p:nvSpPr>
          <p:cNvPr id="9" name="Rectangle 8">
            <a:extLst>
              <a:ext uri="{FF2B5EF4-FFF2-40B4-BE49-F238E27FC236}">
                <a16:creationId xmlns:a16="http://schemas.microsoft.com/office/drawing/2014/main" id="{3195E748-7F08-49EB-8481-D0F4D33C0AC7}"/>
              </a:ext>
            </a:extLst>
          </p:cNvPr>
          <p:cNvSpPr/>
          <p:nvPr/>
        </p:nvSpPr>
        <p:spPr bwMode="auto">
          <a:xfrm>
            <a:off x="1" y="4941168"/>
            <a:ext cx="1915940" cy="1463151"/>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solidFill>
                <a:schemeClr val="bg1"/>
              </a:solidFill>
              <a:effectLst/>
              <a:latin typeface="Arial" charset="0"/>
            </a:endParaRPr>
          </a:p>
        </p:txBody>
      </p:sp>
      <p:pic>
        <p:nvPicPr>
          <p:cNvPr id="15" name="Picture 14">
            <a:extLst>
              <a:ext uri="{FF2B5EF4-FFF2-40B4-BE49-F238E27FC236}">
                <a16:creationId xmlns:a16="http://schemas.microsoft.com/office/drawing/2014/main" id="{55AC9F79-5121-4321-A78D-2529E2DE4F81}"/>
              </a:ext>
            </a:extLst>
          </p:cNvPr>
          <p:cNvPicPr>
            <a:picLocks noChangeAspect="1"/>
          </p:cNvPicPr>
          <p:nvPr/>
        </p:nvPicPr>
        <p:blipFill>
          <a:blip r:embed="rId3"/>
          <a:stretch>
            <a:fillRect/>
          </a:stretch>
        </p:blipFill>
        <p:spPr>
          <a:xfrm>
            <a:off x="5868144" y="4221088"/>
            <a:ext cx="3130262" cy="2183231"/>
          </a:xfrm>
          <a:prstGeom prst="rect">
            <a:avLst/>
          </a:prstGeom>
        </p:spPr>
      </p:pic>
    </p:spTree>
    <p:extLst>
      <p:ext uri="{BB962C8B-B14F-4D97-AF65-F5344CB8AC3E}">
        <p14:creationId xmlns:p14="http://schemas.microsoft.com/office/powerpoint/2010/main" val="2245382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1957-C7BD-4C6D-802A-6709D984B12B}"/>
              </a:ext>
            </a:extLst>
          </p:cNvPr>
          <p:cNvSpPr>
            <a:spLocks noGrp="1"/>
          </p:cNvSpPr>
          <p:nvPr>
            <p:ph type="title"/>
          </p:nvPr>
        </p:nvSpPr>
        <p:spPr>
          <a:xfrm>
            <a:off x="1475656" y="274638"/>
            <a:ext cx="7211144" cy="868362"/>
          </a:xfrm>
        </p:spPr>
        <p:txBody>
          <a:bodyPr/>
          <a:lstStyle/>
          <a:p>
            <a:r>
              <a:rPr lang="en-US" sz="4000" dirty="0"/>
              <a:t>Summary of Per-Region Heads for Different Tasks</a:t>
            </a:r>
            <a:endParaRPr lang="en-SE" dirty="0"/>
          </a:p>
        </p:txBody>
      </p:sp>
      <p:sp>
        <p:nvSpPr>
          <p:cNvPr id="3" name="Content Placeholder 2">
            <a:extLst>
              <a:ext uri="{FF2B5EF4-FFF2-40B4-BE49-F238E27FC236}">
                <a16:creationId xmlns:a16="http://schemas.microsoft.com/office/drawing/2014/main" id="{ECD2AEA1-7762-45B0-BECA-FC9AB891DD38}"/>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CB7B7F7D-B393-434C-BEAC-B75E21A88C15}"/>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12" name="Picture 11">
            <a:extLst>
              <a:ext uri="{FF2B5EF4-FFF2-40B4-BE49-F238E27FC236}">
                <a16:creationId xmlns:a16="http://schemas.microsoft.com/office/drawing/2014/main" id="{FF86B3E5-4AC4-4BF6-9C04-1649F608A1FE}"/>
              </a:ext>
            </a:extLst>
          </p:cNvPr>
          <p:cNvPicPr>
            <a:picLocks noChangeAspect="1"/>
          </p:cNvPicPr>
          <p:nvPr/>
        </p:nvPicPr>
        <p:blipFill>
          <a:blip r:embed="rId2"/>
          <a:stretch>
            <a:fillRect/>
          </a:stretch>
        </p:blipFill>
        <p:spPr>
          <a:xfrm>
            <a:off x="0" y="1493526"/>
            <a:ext cx="9144000" cy="4685983"/>
          </a:xfrm>
          <a:prstGeom prst="rect">
            <a:avLst/>
          </a:prstGeom>
        </p:spPr>
      </p:pic>
      <p:sp>
        <p:nvSpPr>
          <p:cNvPr id="8" name="Rectangle 7">
            <a:extLst>
              <a:ext uri="{FF2B5EF4-FFF2-40B4-BE49-F238E27FC236}">
                <a16:creationId xmlns:a16="http://schemas.microsoft.com/office/drawing/2014/main" id="{135B5D99-9354-4B73-ACC4-1DF886E41907}"/>
              </a:ext>
            </a:extLst>
          </p:cNvPr>
          <p:cNvSpPr/>
          <p:nvPr/>
        </p:nvSpPr>
        <p:spPr bwMode="auto">
          <a:xfrm>
            <a:off x="35496" y="43153"/>
            <a:ext cx="1524000" cy="48830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Arial" charset="0"/>
              </a:rPr>
              <a:t>Important</a:t>
            </a:r>
            <a:endParaRPr kumimoji="0" lang="en-SE" sz="2400" b="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112970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5FA-1745-4CCF-BB3A-FE4A0659736F}"/>
              </a:ext>
            </a:extLst>
          </p:cNvPr>
          <p:cNvSpPr>
            <a:spLocks noGrp="1"/>
          </p:cNvSpPr>
          <p:nvPr>
            <p:ph type="title"/>
          </p:nvPr>
        </p:nvSpPr>
        <p:spPr/>
        <p:txBody>
          <a:bodyPr/>
          <a:lstStyle/>
          <a:p>
            <a:r>
              <a:rPr lang="en-US" dirty="0"/>
              <a:t>Multi-Object Detection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B11C51-37EF-449A-B8AF-D97D60F9CF8B}"/>
                  </a:ext>
                </a:extLst>
              </p:cNvPr>
              <p:cNvSpPr>
                <a:spLocks noGrp="1"/>
              </p:cNvSpPr>
              <p:nvPr>
                <p:ph idx="1"/>
              </p:nvPr>
            </p:nvSpPr>
            <p:spPr>
              <a:xfrm>
                <a:off x="457200" y="1111012"/>
                <a:ext cx="8229600" cy="1381884"/>
              </a:xfrm>
            </p:spPr>
            <p:txBody>
              <a:bodyPr>
                <a:normAutofit fontScale="62500" lnSpcReduction="20000"/>
              </a:bodyPr>
              <a:lstStyle/>
              <a:p>
                <a:r>
                  <a:rPr lang="en-US" dirty="0"/>
                  <a:t>Needs to predict 4 numbers for each object bounding box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m:t>
                        </m:r>
                        <m:r>
                          <a:rPr lang="en-US" i="1" dirty="0" smtClean="0">
                            <a:latin typeface="Cambria Math" panose="02040503050406030204" pitchFamily="18" charset="0"/>
                          </a:rPr>
                          <m:t>h</m:t>
                        </m:r>
                      </m:e>
                    </m:d>
                  </m:oMath>
                </a14:m>
                <a:endParaRPr lang="en-US" i="1" dirty="0">
                  <a:latin typeface="Cambria Math" panose="02040503050406030204" pitchFamily="18" charset="0"/>
                </a:endParaRPr>
              </a:p>
              <a:p>
                <a:pPr lvl="1"/>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b="0" i="1" dirty="0" smtClean="0">
                        <a:latin typeface="Cambria Math" panose="02040503050406030204" pitchFamily="18" charset="0"/>
                      </a:rPr>
                      <m:t>)</m:t>
                    </m:r>
                  </m:oMath>
                </a14:m>
                <a:r>
                  <a:rPr lang="en-US" dirty="0"/>
                  <a:t> are coordinates of the box center;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𝑤</m:t>
                    </m:r>
                    <m:r>
                      <a:rPr lang="en-US" i="1" dirty="0">
                        <a:latin typeface="Cambria Math" panose="02040503050406030204" pitchFamily="18" charset="0"/>
                      </a:rPr>
                      <m:t>, </m:t>
                    </m:r>
                    <m:r>
                      <a:rPr lang="en-US" b="0" i="1" dirty="0" smtClean="0">
                        <a:latin typeface="Cambria Math" panose="02040503050406030204" pitchFamily="18" charset="0"/>
                      </a:rPr>
                      <m:t>h</m:t>
                    </m:r>
                    <m:r>
                      <a:rPr lang="en-US" i="1" dirty="0">
                        <a:latin typeface="Cambria Math" panose="02040503050406030204" pitchFamily="18" charset="0"/>
                      </a:rPr>
                      <m:t>)</m:t>
                    </m:r>
                  </m:oMath>
                </a14:m>
                <a:r>
                  <a:rPr lang="en-US" dirty="0"/>
                  <a:t> are its width and height</a:t>
                </a:r>
              </a:p>
              <a:p>
                <a:r>
                  <a:rPr lang="en-US" dirty="0"/>
                  <a:t>4N numbers for N objects</a:t>
                </a:r>
              </a:p>
              <a:p>
                <a:endParaRPr lang="en-SE" dirty="0"/>
              </a:p>
            </p:txBody>
          </p:sp>
        </mc:Choice>
        <mc:Fallback xmlns="">
          <p:sp>
            <p:nvSpPr>
              <p:cNvPr id="3" name="Content Placeholder 2">
                <a:extLst>
                  <a:ext uri="{FF2B5EF4-FFF2-40B4-BE49-F238E27FC236}">
                    <a16:creationId xmlns:a16="http://schemas.microsoft.com/office/drawing/2014/main" id="{9BB11C51-37EF-449A-B8AF-D97D60F9CF8B}"/>
                  </a:ext>
                </a:extLst>
              </p:cNvPr>
              <p:cNvSpPr>
                <a:spLocks noGrp="1" noRot="1" noChangeAspect="1" noMove="1" noResize="1" noEditPoints="1" noAdjustHandles="1" noChangeArrowheads="1" noChangeShapeType="1" noTextEdit="1"/>
              </p:cNvSpPr>
              <p:nvPr>
                <p:ph idx="1"/>
              </p:nvPr>
            </p:nvSpPr>
            <p:spPr>
              <a:xfrm>
                <a:off x="457200" y="1111012"/>
                <a:ext cx="8229600" cy="1381884"/>
              </a:xfrm>
              <a:blipFill>
                <a:blip r:embed="rId2"/>
                <a:stretch>
                  <a:fillRect l="-667" t="-6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F70D70A-74EB-44C9-A100-225E676E53A6}"/>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76D41A5C-E9D5-42F5-925F-74395C8587BB}"/>
              </a:ext>
            </a:extLst>
          </p:cNvPr>
          <p:cNvPicPr>
            <a:picLocks noChangeAspect="1"/>
          </p:cNvPicPr>
          <p:nvPr/>
        </p:nvPicPr>
        <p:blipFill>
          <a:blip r:embed="rId3"/>
          <a:stretch>
            <a:fillRect/>
          </a:stretch>
        </p:blipFill>
        <p:spPr>
          <a:xfrm>
            <a:off x="377788" y="2380517"/>
            <a:ext cx="8388424" cy="4203809"/>
          </a:xfrm>
          <a:prstGeom prst="rect">
            <a:avLst/>
          </a:prstGeom>
        </p:spPr>
      </p:pic>
    </p:spTree>
    <p:extLst>
      <p:ext uri="{BB962C8B-B14F-4D97-AF65-F5344CB8AC3E}">
        <p14:creationId xmlns:p14="http://schemas.microsoft.com/office/powerpoint/2010/main" val="347374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A59-6FAE-40BA-9E50-403AF98A982C}"/>
              </a:ext>
            </a:extLst>
          </p:cNvPr>
          <p:cNvSpPr>
            <a:spLocks noGrp="1"/>
          </p:cNvSpPr>
          <p:nvPr>
            <p:ph type="title"/>
          </p:nvPr>
        </p:nvSpPr>
        <p:spPr/>
        <p:txBody>
          <a:bodyPr/>
          <a:lstStyle/>
          <a:p>
            <a:r>
              <a:rPr lang="en-US" dirty="0"/>
              <a:t>Detecting Multiple Objects: Sliding Window</a:t>
            </a:r>
            <a:endParaRPr lang="en-SE" dirty="0"/>
          </a:p>
        </p:txBody>
      </p:sp>
      <p:sp>
        <p:nvSpPr>
          <p:cNvPr id="3" name="Content Placeholder 2">
            <a:extLst>
              <a:ext uri="{FF2B5EF4-FFF2-40B4-BE49-F238E27FC236}">
                <a16:creationId xmlns:a16="http://schemas.microsoft.com/office/drawing/2014/main" id="{6C421A3F-CD66-4ADD-804D-15F26DA828D8}"/>
              </a:ext>
            </a:extLst>
          </p:cNvPr>
          <p:cNvSpPr>
            <a:spLocks noGrp="1"/>
          </p:cNvSpPr>
          <p:nvPr>
            <p:ph idx="1"/>
          </p:nvPr>
        </p:nvSpPr>
        <p:spPr>
          <a:xfrm>
            <a:off x="457200" y="1295398"/>
            <a:ext cx="8229600" cy="1147001"/>
          </a:xfrm>
        </p:spPr>
        <p:txBody>
          <a:bodyPr>
            <a:normAutofit fontScale="85000" lnSpcReduction="10000"/>
          </a:bodyPr>
          <a:lstStyle/>
          <a:p>
            <a:r>
              <a:rPr lang="en-US" dirty="0"/>
              <a:t>Slide a box across the image, and apply a CNN to classify each image patch as object or background</a:t>
            </a:r>
          </a:p>
        </p:txBody>
      </p:sp>
      <p:sp>
        <p:nvSpPr>
          <p:cNvPr id="4" name="Slide Number Placeholder 3">
            <a:extLst>
              <a:ext uri="{FF2B5EF4-FFF2-40B4-BE49-F238E27FC236}">
                <a16:creationId xmlns:a16="http://schemas.microsoft.com/office/drawing/2014/main" id="{A2565076-6EC6-4ED6-9F16-52882E3DA19F}"/>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sp>
        <p:nvSpPr>
          <p:cNvPr id="9" name="Rectangle 8">
            <a:extLst>
              <a:ext uri="{FF2B5EF4-FFF2-40B4-BE49-F238E27FC236}">
                <a16:creationId xmlns:a16="http://schemas.microsoft.com/office/drawing/2014/main" id="{05127EC0-FA51-4121-BACC-84B17F7F56E6}"/>
              </a:ext>
            </a:extLst>
          </p:cNvPr>
          <p:cNvSpPr/>
          <p:nvPr/>
        </p:nvSpPr>
        <p:spPr>
          <a:xfrm>
            <a:off x="2119804" y="5432641"/>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A0EA3E-8883-4B92-921E-E5E1E2286714}"/>
              </a:ext>
            </a:extLst>
          </p:cNvPr>
          <p:cNvSpPr/>
          <p:nvPr/>
        </p:nvSpPr>
        <p:spPr>
          <a:xfrm>
            <a:off x="6173397" y="5378343"/>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AD516B0-DBD4-4149-8FA9-DBD014E2D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330348"/>
            <a:ext cx="2877722" cy="2877722"/>
          </a:xfrm>
          <a:prstGeom prst="rect">
            <a:avLst/>
          </a:prstGeom>
        </p:spPr>
      </p:pic>
      <p:pic>
        <p:nvPicPr>
          <p:cNvPr id="13" name="Picture 12">
            <a:extLst>
              <a:ext uri="{FF2B5EF4-FFF2-40B4-BE49-F238E27FC236}">
                <a16:creationId xmlns:a16="http://schemas.microsoft.com/office/drawing/2014/main" id="{1D1998A0-3552-41FF-9656-8E6CFA7D2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950" y="2326115"/>
            <a:ext cx="2877722" cy="2877722"/>
          </a:xfrm>
          <a:prstGeom prst="rect">
            <a:avLst/>
          </a:prstGeom>
        </p:spPr>
      </p:pic>
      <p:sp>
        <p:nvSpPr>
          <p:cNvPr id="14" name="Rectangle 13">
            <a:extLst>
              <a:ext uri="{FF2B5EF4-FFF2-40B4-BE49-F238E27FC236}">
                <a16:creationId xmlns:a16="http://schemas.microsoft.com/office/drawing/2014/main" id="{227747D7-471B-40C2-94CC-A8D1DE7BB51F}"/>
              </a:ext>
            </a:extLst>
          </p:cNvPr>
          <p:cNvSpPr/>
          <p:nvPr/>
        </p:nvSpPr>
        <p:spPr>
          <a:xfrm>
            <a:off x="1043608"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1D8C2-85BF-4A40-B7EF-B523BE5BBD8A}"/>
              </a:ext>
            </a:extLst>
          </p:cNvPr>
          <p:cNvSpPr/>
          <p:nvPr/>
        </p:nvSpPr>
        <p:spPr>
          <a:xfrm>
            <a:off x="1551459"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BF84E-1BA2-468D-92EE-D5BD74C01268}"/>
              </a:ext>
            </a:extLst>
          </p:cNvPr>
          <p:cNvSpPr/>
          <p:nvPr/>
        </p:nvSpPr>
        <p:spPr>
          <a:xfrm>
            <a:off x="2059310"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4DE4D-71BE-4F49-9FD0-45599B0368D4}"/>
              </a:ext>
            </a:extLst>
          </p:cNvPr>
          <p:cNvSpPr/>
          <p:nvPr/>
        </p:nvSpPr>
        <p:spPr>
          <a:xfrm>
            <a:off x="256716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39C4DA-51E6-4F2B-86FD-7F5B3BFE3172}"/>
              </a:ext>
            </a:extLst>
          </p:cNvPr>
          <p:cNvSpPr/>
          <p:nvPr/>
        </p:nvSpPr>
        <p:spPr>
          <a:xfrm>
            <a:off x="3075011" y="232845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FCBE19-3F52-4606-A1AA-22EFC369DA49}"/>
              </a:ext>
            </a:extLst>
          </p:cNvPr>
          <p:cNvSpPr/>
          <p:nvPr/>
        </p:nvSpPr>
        <p:spPr>
          <a:xfrm>
            <a:off x="1043608"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728029-2D93-4297-B8D8-867C8A3EC390}"/>
              </a:ext>
            </a:extLst>
          </p:cNvPr>
          <p:cNvSpPr/>
          <p:nvPr/>
        </p:nvSpPr>
        <p:spPr>
          <a:xfrm>
            <a:off x="1551459"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75ADE-1F43-4FC4-9C4A-D97B09407647}"/>
              </a:ext>
            </a:extLst>
          </p:cNvPr>
          <p:cNvSpPr/>
          <p:nvPr/>
        </p:nvSpPr>
        <p:spPr>
          <a:xfrm>
            <a:off x="2059310"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2820CCC-6F90-47E5-8D35-A7A235367E75}"/>
              </a:ext>
            </a:extLst>
          </p:cNvPr>
          <p:cNvSpPr/>
          <p:nvPr/>
        </p:nvSpPr>
        <p:spPr>
          <a:xfrm>
            <a:off x="256716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E630099-1DD6-4666-86BF-00BA125C125A}"/>
              </a:ext>
            </a:extLst>
          </p:cNvPr>
          <p:cNvSpPr/>
          <p:nvPr/>
        </p:nvSpPr>
        <p:spPr>
          <a:xfrm>
            <a:off x="3075011" y="287709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D83409-FB94-42AB-A02F-FEC741A9D556}"/>
              </a:ext>
            </a:extLst>
          </p:cNvPr>
          <p:cNvSpPr/>
          <p:nvPr/>
        </p:nvSpPr>
        <p:spPr>
          <a:xfrm>
            <a:off x="1043608"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DBB0C9-8582-43E3-B1CC-994B6E85359F}"/>
              </a:ext>
            </a:extLst>
          </p:cNvPr>
          <p:cNvSpPr/>
          <p:nvPr/>
        </p:nvSpPr>
        <p:spPr>
          <a:xfrm>
            <a:off x="1551459"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FDCE25-CB46-49E0-A5EA-17606577C203}"/>
              </a:ext>
            </a:extLst>
          </p:cNvPr>
          <p:cNvSpPr/>
          <p:nvPr/>
        </p:nvSpPr>
        <p:spPr>
          <a:xfrm>
            <a:off x="2059310"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5BD293-8666-4EA8-9C3B-F555E7BDF71D}"/>
              </a:ext>
            </a:extLst>
          </p:cNvPr>
          <p:cNvSpPr/>
          <p:nvPr/>
        </p:nvSpPr>
        <p:spPr>
          <a:xfrm>
            <a:off x="256716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E84EA-951D-4EBD-ABAC-D6B4A30EDC86}"/>
              </a:ext>
            </a:extLst>
          </p:cNvPr>
          <p:cNvSpPr/>
          <p:nvPr/>
        </p:nvSpPr>
        <p:spPr>
          <a:xfrm>
            <a:off x="3075011" y="3429393"/>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D08D45-2E70-4DD1-800E-57AF19A5465F}"/>
              </a:ext>
            </a:extLst>
          </p:cNvPr>
          <p:cNvSpPr/>
          <p:nvPr/>
        </p:nvSpPr>
        <p:spPr>
          <a:xfrm>
            <a:off x="1043608"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A1ABA1-9A6C-41CC-9A48-681E1DE1BDFD}"/>
              </a:ext>
            </a:extLst>
          </p:cNvPr>
          <p:cNvSpPr/>
          <p:nvPr/>
        </p:nvSpPr>
        <p:spPr>
          <a:xfrm>
            <a:off x="1551459"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4A8A48-4E86-45C6-A884-3A5CD8EC425F}"/>
              </a:ext>
            </a:extLst>
          </p:cNvPr>
          <p:cNvSpPr/>
          <p:nvPr/>
        </p:nvSpPr>
        <p:spPr>
          <a:xfrm>
            <a:off x="2059310"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202A1D-A553-43B3-AF07-5233292C813F}"/>
              </a:ext>
            </a:extLst>
          </p:cNvPr>
          <p:cNvSpPr/>
          <p:nvPr/>
        </p:nvSpPr>
        <p:spPr>
          <a:xfrm>
            <a:off x="256716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7B7DCE-F806-478B-86E1-E7D3975A9212}"/>
              </a:ext>
            </a:extLst>
          </p:cNvPr>
          <p:cNvSpPr/>
          <p:nvPr/>
        </p:nvSpPr>
        <p:spPr>
          <a:xfrm>
            <a:off x="3075011" y="3938938"/>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BBD08B-7B4E-4CD2-BA94-89A402C2C394}"/>
              </a:ext>
            </a:extLst>
          </p:cNvPr>
          <p:cNvSpPr/>
          <p:nvPr/>
        </p:nvSpPr>
        <p:spPr>
          <a:xfrm>
            <a:off x="1043608"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0DD25E-B892-4DEF-9803-79063E226B7C}"/>
              </a:ext>
            </a:extLst>
          </p:cNvPr>
          <p:cNvSpPr/>
          <p:nvPr/>
        </p:nvSpPr>
        <p:spPr>
          <a:xfrm>
            <a:off x="1551459"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C0DBB3-0CCC-469D-8ABA-78F7DC09563A}"/>
              </a:ext>
            </a:extLst>
          </p:cNvPr>
          <p:cNvSpPr/>
          <p:nvPr/>
        </p:nvSpPr>
        <p:spPr>
          <a:xfrm>
            <a:off x="2059310"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1328A-3C4E-4EFA-8E19-64A468076840}"/>
              </a:ext>
            </a:extLst>
          </p:cNvPr>
          <p:cNvSpPr/>
          <p:nvPr/>
        </p:nvSpPr>
        <p:spPr>
          <a:xfrm>
            <a:off x="256716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DDD4E9-C751-43D1-B522-6CC19735CDDA}"/>
              </a:ext>
            </a:extLst>
          </p:cNvPr>
          <p:cNvSpPr/>
          <p:nvPr/>
        </p:nvSpPr>
        <p:spPr>
          <a:xfrm>
            <a:off x="3075011" y="4446595"/>
            <a:ext cx="845215" cy="75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2F97B0-5C77-4698-B799-AE6FB07C82FB}"/>
              </a:ext>
            </a:extLst>
          </p:cNvPr>
          <p:cNvSpPr/>
          <p:nvPr/>
        </p:nvSpPr>
        <p:spPr>
          <a:xfrm>
            <a:off x="5317846"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82B6B4-C1A7-4EC9-A01B-211EE8C57F02}"/>
              </a:ext>
            </a:extLst>
          </p:cNvPr>
          <p:cNvSpPr/>
          <p:nvPr/>
        </p:nvSpPr>
        <p:spPr>
          <a:xfrm>
            <a:off x="5878638"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3B40D3-B5E3-437B-9566-242B16ACDC1A}"/>
              </a:ext>
            </a:extLst>
          </p:cNvPr>
          <p:cNvSpPr/>
          <p:nvPr/>
        </p:nvSpPr>
        <p:spPr>
          <a:xfrm>
            <a:off x="6439430"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8D5-C2B5-413A-8339-DE21FDF6BFF0}"/>
              </a:ext>
            </a:extLst>
          </p:cNvPr>
          <p:cNvSpPr/>
          <p:nvPr/>
        </p:nvSpPr>
        <p:spPr>
          <a:xfrm>
            <a:off x="7000222" y="232769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8D83756-4E07-48F3-804B-E76742FDAECF}"/>
              </a:ext>
            </a:extLst>
          </p:cNvPr>
          <p:cNvSpPr/>
          <p:nvPr/>
        </p:nvSpPr>
        <p:spPr>
          <a:xfrm>
            <a:off x="5317846"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BBFB512-ACAD-428F-B97D-50C24A31F457}"/>
              </a:ext>
            </a:extLst>
          </p:cNvPr>
          <p:cNvSpPr/>
          <p:nvPr/>
        </p:nvSpPr>
        <p:spPr>
          <a:xfrm>
            <a:off x="5878638"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C5103B-62E9-4E1D-A9DE-DBFB5E3689A1}"/>
              </a:ext>
            </a:extLst>
          </p:cNvPr>
          <p:cNvSpPr/>
          <p:nvPr/>
        </p:nvSpPr>
        <p:spPr>
          <a:xfrm>
            <a:off x="6439430"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2BAA42B-BA0A-4EF8-9B13-5D313504463A}"/>
              </a:ext>
            </a:extLst>
          </p:cNvPr>
          <p:cNvSpPr/>
          <p:nvPr/>
        </p:nvSpPr>
        <p:spPr>
          <a:xfrm>
            <a:off x="7000222" y="2988450"/>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222A72-FD5C-4F3A-9F83-DC08D5FD887C}"/>
              </a:ext>
            </a:extLst>
          </p:cNvPr>
          <p:cNvSpPr/>
          <p:nvPr/>
        </p:nvSpPr>
        <p:spPr>
          <a:xfrm>
            <a:off x="5317846"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9FFD863-D927-4F17-8E6D-E240C6F2CC13}"/>
              </a:ext>
            </a:extLst>
          </p:cNvPr>
          <p:cNvSpPr/>
          <p:nvPr/>
        </p:nvSpPr>
        <p:spPr>
          <a:xfrm>
            <a:off x="5878638"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BCE04CD-25C3-4083-9B68-C5D7E97D21FE}"/>
              </a:ext>
            </a:extLst>
          </p:cNvPr>
          <p:cNvSpPr/>
          <p:nvPr/>
        </p:nvSpPr>
        <p:spPr>
          <a:xfrm>
            <a:off x="6439430"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C6C02F-F7AA-4D98-870A-4EC03E0DC6D9}"/>
              </a:ext>
            </a:extLst>
          </p:cNvPr>
          <p:cNvSpPr/>
          <p:nvPr/>
        </p:nvSpPr>
        <p:spPr>
          <a:xfrm>
            <a:off x="7000222" y="3483177"/>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98F0E4-0590-49B6-AE7A-D15E4B5001C2}"/>
              </a:ext>
            </a:extLst>
          </p:cNvPr>
          <p:cNvSpPr/>
          <p:nvPr/>
        </p:nvSpPr>
        <p:spPr>
          <a:xfrm>
            <a:off x="5317846"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4BFAAC9-08DC-4FDE-AF40-8D2F2D62756C}"/>
              </a:ext>
            </a:extLst>
          </p:cNvPr>
          <p:cNvSpPr/>
          <p:nvPr/>
        </p:nvSpPr>
        <p:spPr>
          <a:xfrm>
            <a:off x="5878638"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0A72B3-B0BC-42F4-928B-6A782B6693E1}"/>
              </a:ext>
            </a:extLst>
          </p:cNvPr>
          <p:cNvSpPr/>
          <p:nvPr/>
        </p:nvSpPr>
        <p:spPr>
          <a:xfrm>
            <a:off x="6439430"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4AFF730-0B94-4CBC-80C7-2A1DE67AFD30}"/>
              </a:ext>
            </a:extLst>
          </p:cNvPr>
          <p:cNvSpPr/>
          <p:nvPr/>
        </p:nvSpPr>
        <p:spPr>
          <a:xfrm>
            <a:off x="7000222" y="4056836"/>
            <a:ext cx="1168828" cy="114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323B97A-AB4C-4E88-8779-67CF7C1A1CF0}"/>
              </a:ext>
            </a:extLst>
          </p:cNvPr>
          <p:cNvSpPr txBox="1"/>
          <p:nvPr/>
        </p:nvSpPr>
        <p:spPr>
          <a:xfrm>
            <a:off x="2013708" y="6560671"/>
            <a:ext cx="5886401" cy="253916"/>
          </a:xfrm>
          <a:prstGeom prst="rect">
            <a:avLst/>
          </a:prstGeom>
          <a:noFill/>
        </p:spPr>
        <p:txBody>
          <a:bodyPr wrap="square">
            <a:spAutoFit/>
          </a:bodyPr>
          <a:lstStyle/>
          <a:p>
            <a:r>
              <a:rPr lang="en-SE" sz="1050" dirty="0"/>
              <a:t>https://www.coursera.org/learn/convolutional-neural-networks/lecture/VgyWR/object-detection</a:t>
            </a:r>
          </a:p>
        </p:txBody>
      </p:sp>
    </p:spTree>
    <p:extLst>
      <p:ext uri="{BB962C8B-B14F-4D97-AF65-F5344CB8AC3E}">
        <p14:creationId xmlns:p14="http://schemas.microsoft.com/office/powerpoint/2010/main" val="738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8"/>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3"/>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3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3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37"/>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13"/>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3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9"/>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4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grpId="1" nodeType="clickEffect">
                                  <p:stCondLst>
                                    <p:cond delay="0"/>
                                  </p:stCondLst>
                                  <p:childTnLst>
                                    <p:set>
                                      <p:cBhvr>
                                        <p:cTn id="234" dur="1" fill="hold">
                                          <p:stCondLst>
                                            <p:cond delay="0"/>
                                          </p:stCondLst>
                                        </p:cTn>
                                        <p:tgtEl>
                                          <p:spTgt spid="40"/>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4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42"/>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42"/>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3"/>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xit" presetSubtype="0" fill="hold" grpId="1" nodeType="clickEffect">
                                  <p:stCondLst>
                                    <p:cond delay="0"/>
                                  </p:stCondLst>
                                  <p:childTnLst>
                                    <p:set>
                                      <p:cBhvr>
                                        <p:cTn id="258" dur="1" fill="hold">
                                          <p:stCondLst>
                                            <p:cond delay="0"/>
                                          </p:stCondLst>
                                        </p:cTn>
                                        <p:tgtEl>
                                          <p:spTgt spid="43"/>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44"/>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grpId="1" nodeType="clickEffect">
                                  <p:stCondLst>
                                    <p:cond delay="0"/>
                                  </p:stCondLst>
                                  <p:childTnLst>
                                    <p:set>
                                      <p:cBhvr>
                                        <p:cTn id="266" dur="1" fill="hold">
                                          <p:stCondLst>
                                            <p:cond delay="0"/>
                                          </p:stCondLst>
                                        </p:cTn>
                                        <p:tgtEl>
                                          <p:spTgt spid="44"/>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5"/>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45"/>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6"/>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4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xit" presetSubtype="0" fill="hold" grpId="1" nodeType="clickEffect">
                                  <p:stCondLst>
                                    <p:cond delay="0"/>
                                  </p:stCondLst>
                                  <p:childTnLst>
                                    <p:set>
                                      <p:cBhvr>
                                        <p:cTn id="290" dur="1" fill="hold">
                                          <p:stCondLst>
                                            <p:cond delay="0"/>
                                          </p:stCondLst>
                                        </p:cTn>
                                        <p:tgtEl>
                                          <p:spTgt spid="47"/>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48"/>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grpId="1" nodeType="clickEffect">
                                  <p:stCondLst>
                                    <p:cond delay="0"/>
                                  </p:stCondLst>
                                  <p:childTnLst>
                                    <p:set>
                                      <p:cBhvr>
                                        <p:cTn id="298" dur="1" fill="hold">
                                          <p:stCondLst>
                                            <p:cond delay="0"/>
                                          </p:stCondLst>
                                        </p:cTn>
                                        <p:tgtEl>
                                          <p:spTgt spid="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49"/>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1" nodeType="clickEffect">
                                  <p:stCondLst>
                                    <p:cond delay="0"/>
                                  </p:stCondLst>
                                  <p:childTnLst>
                                    <p:set>
                                      <p:cBhvr>
                                        <p:cTn id="306" dur="1" fill="hold">
                                          <p:stCondLst>
                                            <p:cond delay="0"/>
                                          </p:stCondLst>
                                        </p:cTn>
                                        <p:tgtEl>
                                          <p:spTgt spid="49"/>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5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5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51"/>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52"/>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52"/>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53"/>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53"/>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5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8B52-0659-42D3-AB8F-6788AF19928A}"/>
              </a:ext>
            </a:extLst>
          </p:cNvPr>
          <p:cNvSpPr>
            <a:spLocks noGrp="1"/>
          </p:cNvSpPr>
          <p:nvPr>
            <p:ph type="title"/>
          </p:nvPr>
        </p:nvSpPr>
        <p:spPr/>
        <p:txBody>
          <a:bodyPr/>
          <a:lstStyle/>
          <a:p>
            <a:r>
              <a:rPr lang="en-US" dirty="0"/>
              <a:t>Sliding Window Computational Complexity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EB126-C4CF-4DFB-8BD8-5D8E0C6AFAB0}"/>
                  </a:ext>
                </a:extLst>
              </p:cNvPr>
              <p:cNvSpPr>
                <a:spLocks noGrp="1"/>
              </p:cNvSpPr>
              <p:nvPr>
                <p:ph idx="1"/>
              </p:nvPr>
            </p:nvSpPr>
            <p:spPr/>
            <p:txBody>
              <a:bodyPr>
                <a:normAutofit fontScale="92500" lnSpcReduction="10000"/>
              </a:bodyPr>
              <a:lstStyle/>
              <a:p>
                <a:r>
                  <a:rPr lang="en-US" dirty="0"/>
                  <a:t>Total number of possible box positions in an image of size </a:t>
                </a:r>
                <a14:m>
                  <m:oMath xmlns:m="http://schemas.openxmlformats.org/officeDocument/2006/math">
                    <m:r>
                      <a:rPr lang="en-US" i="1" dirty="0" smtClean="0">
                        <a:latin typeface="Cambria Math" panose="02040503050406030204" pitchFamily="18" charset="0"/>
                      </a:rPr>
                      <m:t>𝐻</m:t>
                    </m:r>
                    <m:r>
                      <a:rPr lang="en-US" i="1" dirty="0">
                        <a:latin typeface="Cambria Math" panose="02040503050406030204" pitchFamily="18" charset="0"/>
                      </a:rPr>
                      <m:t>×</m:t>
                    </m:r>
                    <m:r>
                      <a:rPr lang="en-US" i="1" dirty="0" smtClean="0">
                        <a:latin typeface="Cambria Math" panose="02040503050406030204" pitchFamily="18" charset="0"/>
                      </a:rPr>
                      <m:t>𝑊</m:t>
                    </m:r>
                  </m:oMath>
                </a14:m>
                <a:r>
                  <a:rPr lang="en-US" dirty="0"/>
                  <a:t>:</a:t>
                </a:r>
              </a:p>
              <a:p>
                <a:pPr lvl="1"/>
                <a:r>
                  <a:rPr lang="en-US" dirty="0"/>
                  <a:t>Consider a box of size </a:t>
                </a:r>
                <a14:m>
                  <m:oMath xmlns:m="http://schemas.openxmlformats.org/officeDocument/2006/math">
                    <m:r>
                      <a:rPr lang="en-US" i="1" dirty="0" smtClean="0">
                        <a:latin typeface="Cambria Math" panose="02040503050406030204" pitchFamily="18" charset="0"/>
                      </a:rPr>
                      <m:t>h</m:t>
                    </m:r>
                    <m:r>
                      <a:rPr lang="en-US" b="0" i="1" dirty="0" smtClean="0">
                        <a:latin typeface="Cambria Math" panose="02040503050406030204" pitchFamily="18" charset="0"/>
                      </a:rPr>
                      <m:t>×</m:t>
                    </m:r>
                    <m:r>
                      <a:rPr lang="en-US" i="1" dirty="0" smtClean="0">
                        <a:latin typeface="Cambria Math" panose="02040503050406030204" pitchFamily="18" charset="0"/>
                      </a:rPr>
                      <m:t>𝑤</m:t>
                    </m:r>
                  </m:oMath>
                </a14:m>
                <a:r>
                  <a:rPr lang="en-US" dirty="0"/>
                  <a:t>:</a:t>
                </a:r>
              </a:p>
              <a:p>
                <a:pPr lvl="1"/>
                <a:r>
                  <a:rPr lang="en-US" dirty="0"/>
                  <a:t>Possible x positions: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oMath>
                </a14:m>
                <a:r>
                  <a:rPr lang="en-US" dirty="0"/>
                  <a:t>; Possible y positions: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r>
                  <a:rPr lang="en-US" dirty="0"/>
                  <a:t> (assuming stride of 1)</a:t>
                </a:r>
              </a:p>
              <a:p>
                <a:pPr lvl="1"/>
                <a:r>
                  <a:rPr lang="en-US" dirty="0"/>
                  <a:t>Total # possible positions: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+1)(</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+1)</m:t>
                    </m:r>
                  </m:oMath>
                </a14:m>
                <a:endParaRPr lang="en-US" dirty="0"/>
              </a:p>
              <a:p>
                <a:pPr lvl="1"/>
                <a:r>
                  <a:rPr lang="en-US" dirty="0"/>
                  <a:t>Consider all possible box sizes: </a:t>
                </a:r>
                <a14:m>
                  <m:oMath xmlns:m="http://schemas.openxmlformats.org/officeDocument/2006/math">
                    <m:r>
                      <a:rPr lang="en-US" b="0" i="1" dirty="0" smtClean="0">
                        <a:latin typeface="Cambria Math" panose="02040503050406030204" pitchFamily="18" charset="0"/>
                      </a:rPr>
                      <m:t>1≤</m:t>
                    </m:r>
                    <m:r>
                      <a:rPr lang="en-US" i="1" dirty="0" smtClean="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𝐻</m:t>
                    </m:r>
                    <m:r>
                      <a:rPr lang="en-US" i="1" dirty="0">
                        <a:latin typeface="Cambria Math" panose="02040503050406030204" pitchFamily="18" charset="0"/>
                      </a:rPr>
                      <m:t>,1≤</m:t>
                    </m:r>
                    <m:r>
                      <a:rPr lang="en-US" b="0" i="1" dirty="0" smtClean="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𝑊</m:t>
                    </m:r>
                  </m:oMath>
                </a14:m>
                <a:endParaRPr lang="en-US" dirty="0"/>
              </a:p>
              <a:p>
                <a:pPr lvl="1"/>
                <a:r>
                  <a:rPr lang="en-US" dirty="0"/>
                  <a:t>Total # possible boxes: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𝑤</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𝑊</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𝐻</m:t>
                            </m:r>
                          </m:sup>
                          <m:e>
                            <m:r>
                              <a:rPr lang="en-US" b="0" i="1" smtClean="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r>
                              <a:rPr lang="en-US" i="1" dirty="0">
                                <a:latin typeface="Cambria Math" panose="02040503050406030204" pitchFamily="18" charset="0"/>
                              </a:rPr>
                              <m:t>𝑤</m:t>
                            </m:r>
                            <m:r>
                              <a:rPr lang="en-US" i="1" dirty="0">
                                <a:latin typeface="Cambria Math" panose="02040503050406030204" pitchFamily="18" charset="0"/>
                              </a:rPr>
                              <m:t>+1)(</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h</m:t>
                            </m:r>
                            <m:r>
                              <a:rPr lang="en-US" i="1" dirty="0">
                                <a:latin typeface="Cambria Math" panose="02040503050406030204" pitchFamily="18" charset="0"/>
                              </a:rPr>
                              <m:t>+1)</m:t>
                            </m:r>
                          </m:e>
                        </m:nary>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f>
                      <m:fPr>
                        <m:ctrlPr>
                          <a:rPr lang="en-US" i="1">
                            <a:latin typeface="Cambria Math" panose="02040503050406030204" pitchFamily="18" charset="0"/>
                          </a:rPr>
                        </m:ctrlPr>
                      </m:fPr>
                      <m:num>
                        <m:r>
                          <a:rPr lang="en-US" b="0" i="1" smtClean="0">
                            <a:latin typeface="Cambria Math" panose="02040503050406030204" pitchFamily="18" charset="0"/>
                          </a:rPr>
                          <m:t>𝑊</m:t>
                        </m:r>
                        <m:d>
                          <m:dPr>
                            <m:ctrlPr>
                              <a:rPr lang="en-US" i="1">
                                <a:latin typeface="Cambria Math" panose="02040503050406030204" pitchFamily="18" charset="0"/>
                              </a:rPr>
                            </m:ctrlPr>
                          </m:dPr>
                          <m:e>
                            <m:r>
                              <a:rPr lang="en-US" b="0" i="1" smtClean="0">
                                <a:latin typeface="Cambria Math" panose="02040503050406030204" pitchFamily="18" charset="0"/>
                              </a:rPr>
                              <m:t>𝑊</m:t>
                            </m:r>
                            <m:r>
                              <a:rPr lang="en-US" i="1">
                                <a:latin typeface="Cambria Math" panose="02040503050406030204" pitchFamily="18" charset="0"/>
                              </a:rPr>
                              <m:t>+1</m:t>
                            </m:r>
                          </m:e>
                        </m:d>
                      </m:num>
                      <m:den>
                        <m:r>
                          <a:rPr lang="en-US" i="1">
                            <a:latin typeface="Cambria Math" panose="02040503050406030204" pitchFamily="18" charset="0"/>
                          </a:rPr>
                          <m:t>2</m:t>
                        </m:r>
                      </m:den>
                    </m:f>
                  </m:oMath>
                </a14:m>
                <a:endParaRPr lang="en-US" dirty="0"/>
              </a:p>
              <a:p>
                <a:pPr lvl="1"/>
                <a:r>
                  <a:rPr lang="en-US" dirty="0"/>
                  <a:t>For an 800x600 image, that is 57 million!</a:t>
                </a:r>
                <a:endParaRPr lang="en-SE" dirty="0"/>
              </a:p>
              <a:p>
                <a:endParaRPr lang="en-SE" dirty="0"/>
              </a:p>
            </p:txBody>
          </p:sp>
        </mc:Choice>
        <mc:Fallback xmlns="">
          <p:sp>
            <p:nvSpPr>
              <p:cNvPr id="3" name="Content Placeholder 2">
                <a:extLst>
                  <a:ext uri="{FF2B5EF4-FFF2-40B4-BE49-F238E27FC236}">
                    <a16:creationId xmlns:a16="http://schemas.microsoft.com/office/drawing/2014/main" id="{2E5EB126-C4CF-4DFB-8BD8-5D8E0C6AFAB0}"/>
                  </a:ext>
                </a:extLst>
              </p:cNvPr>
              <p:cNvSpPr>
                <a:spLocks noGrp="1" noRot="1" noChangeAspect="1" noMove="1" noResize="1" noEditPoints="1" noAdjustHandles="1" noChangeArrowheads="1" noChangeShapeType="1" noTextEdit="1"/>
              </p:cNvSpPr>
              <p:nvPr>
                <p:ph idx="1"/>
              </p:nvPr>
            </p:nvSpPr>
            <p:spPr>
              <a:blipFill>
                <a:blip r:embed="rId2"/>
                <a:stretch>
                  <a:fillRect l="-1481" t="-250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FA15080-3680-4E5C-98B1-2CA6E2FA5A7E}"/>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Tree>
    <p:extLst>
      <p:ext uri="{BB962C8B-B14F-4D97-AF65-F5344CB8AC3E}">
        <p14:creationId xmlns:p14="http://schemas.microsoft.com/office/powerpoint/2010/main" val="36452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78A4-1140-44DF-AE4C-60BCE253BFB7}"/>
              </a:ext>
            </a:extLst>
          </p:cNvPr>
          <p:cNvSpPr>
            <a:spLocks noGrp="1"/>
          </p:cNvSpPr>
          <p:nvPr>
            <p:ph type="title"/>
          </p:nvPr>
        </p:nvSpPr>
        <p:spPr>
          <a:xfrm>
            <a:off x="-23449" y="-171400"/>
            <a:ext cx="9139808" cy="1143000"/>
          </a:xfrm>
        </p:spPr>
        <p:txBody>
          <a:bodyPr/>
          <a:lstStyle/>
          <a:p>
            <a:r>
              <a:rPr kumimoji="0" lang="en-US" sz="3200" b="0" i="0" u="none" strike="noStrike" kern="0" cap="none" spc="-5" normalizeH="0" baseline="0" noProof="0" dirty="0">
                <a:ln>
                  <a:noFill/>
                </a:ln>
                <a:solidFill>
                  <a:srgbClr val="000000"/>
                </a:solidFill>
                <a:effectLst/>
                <a:uLnTx/>
                <a:uFillTx/>
                <a:latin typeface="Arial"/>
                <a:ea typeface="+mn-ea"/>
                <a:cs typeface="Arial"/>
              </a:rPr>
              <a:t>Tuning</a:t>
            </a:r>
            <a:r>
              <a:rPr kumimoji="0" lang="en-US" sz="3200" b="0" i="0" u="none" strike="noStrike" kern="0" cap="none" spc="-5" normalizeH="0" noProof="0" dirty="0">
                <a:ln>
                  <a:noFill/>
                </a:ln>
                <a:solidFill>
                  <a:srgbClr val="000000"/>
                </a:solidFill>
                <a:effectLst/>
                <a:uLnTx/>
                <a:uFillTx/>
                <a:latin typeface="Arial"/>
                <a:ea typeface="+mn-ea"/>
                <a:cs typeface="Arial"/>
              </a:rPr>
              <a:t> a FC layer into an equivalent CONV layer</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ACF0D-9CBA-477E-8A0D-C74245892BE0}"/>
                  </a:ext>
                </a:extLst>
              </p:cNvPr>
              <p:cNvSpPr>
                <a:spLocks noGrp="1"/>
              </p:cNvSpPr>
              <p:nvPr>
                <p:ph idx="1"/>
              </p:nvPr>
            </p:nvSpPr>
            <p:spPr>
              <a:xfrm>
                <a:off x="0" y="1295400"/>
                <a:ext cx="2937942" cy="5105400"/>
              </a:xfrm>
            </p:spPr>
            <p:txBody>
              <a:bodyPr>
                <a:normAutofit fontScale="47500" lnSpcReduction="20000"/>
              </a:bodyPr>
              <a:lstStyle/>
              <a:p>
                <a:r>
                  <a:rPr kumimoji="0" lang="en-US" sz="3200" b="0" i="0" u="none" strike="noStrike" kern="0" cap="none" spc="-5" normalizeH="0" noProof="0" dirty="0">
                    <a:ln>
                      <a:noFill/>
                    </a:ln>
                    <a:solidFill>
                      <a:srgbClr val="000000"/>
                    </a:solidFill>
                    <a:effectLst/>
                    <a:uLnTx/>
                    <a:uFillTx/>
                    <a:latin typeface="Arial"/>
                    <a:ea typeface="+mn-ea"/>
                    <a:cs typeface="Arial"/>
                  </a:rPr>
                  <a:t>Two methods:</a:t>
                </a:r>
              </a:p>
              <a:p>
                <a:r>
                  <a:rPr kumimoji="0" lang="en-US" sz="3200" b="0" i="0" u="none" strike="noStrike" kern="0" cap="none" spc="-5" normalizeH="0" noProof="0" dirty="0">
                    <a:ln>
                      <a:noFill/>
                    </a:ln>
                    <a:solidFill>
                      <a:srgbClr val="000000"/>
                    </a:solidFill>
                    <a:effectLst/>
                    <a:uLnTx/>
                    <a:uFillTx/>
                    <a:latin typeface="Arial"/>
                    <a:ea typeface="+mn-ea"/>
                    <a:cs typeface="Arial"/>
                  </a:rPr>
                  <a:t>1) Upper left: </a:t>
                </a:r>
                <a:r>
                  <a:rPr kumimoji="0" lang="en-US" sz="3200" b="0" i="0" u="none" strike="noStrike" kern="0" cap="none" spc="-5" normalizeH="0" baseline="0" noProof="0" dirty="0">
                    <a:ln>
                      <a:noFill/>
                    </a:ln>
                    <a:solidFill>
                      <a:srgbClr val="000000"/>
                    </a:solidFill>
                    <a:effectLst/>
                    <a:uLnTx/>
                    <a:uFillTx/>
                    <a:latin typeface="Arial"/>
                    <a:ea typeface="+mn-ea"/>
                    <a:cs typeface="Arial"/>
                  </a:rPr>
                  <a:t>With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set </a:t>
                </a:r>
                <a:r>
                  <a:rPr lang="en-US" spc="-5" dirty="0">
                    <a:solidFill>
                      <a:srgbClr val="000000"/>
                    </a:solidFill>
                    <a:cs typeface="Arial"/>
                  </a:rPr>
                  <a:t>the filter volume </a:t>
                </a:r>
                <a14:m>
                  <m:oMath xmlns:m="http://schemas.openxmlformats.org/officeDocument/2006/math">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oMath>
                </a14:m>
                <a:r>
                  <a:rPr lang="en-US" spc="-5" dirty="0">
                    <a:solidFill>
                      <a:srgbClr val="000000"/>
                    </a:solidFill>
                    <a:cs typeface="Arial"/>
                  </a:rPr>
                  <a:t>, </a:t>
                </a:r>
                <a:r>
                  <a:rPr kumimoji="0" lang="en-US" sz="3200" b="0" i="0" u="none" strike="noStrike" kern="0" cap="none" spc="-5" normalizeH="0" baseline="0" noProof="0" dirty="0">
                    <a:ln>
                      <a:noFill/>
                    </a:ln>
                    <a:solidFill>
                      <a:srgbClr val="000000"/>
                    </a:solidFill>
                    <a:effectLst/>
                    <a:uLnTx/>
                    <a:uFillTx/>
                    <a:latin typeface="Arial"/>
                    <a:ea typeface="+mn-ea"/>
                    <a:cs typeface="Arial"/>
                  </a:rPr>
                  <a:t>i.e.,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𝐹</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kumimoji="0" lang="en-US" sz="3200" b="0" i="0" u="none" strike="noStrike" kern="0" cap="none" spc="-5" normalizeH="0" baseline="0" noProof="0" dirty="0">
                    <a:ln>
                      <a:noFill/>
                    </a:ln>
                    <a:solidFill>
                      <a:srgbClr val="000000"/>
                    </a:solidFill>
                    <a:effectLst/>
                    <a:uLnTx/>
                    <a:uFillTx/>
                    <a:latin typeface="Arial"/>
                    <a:ea typeface="+mn-ea"/>
                    <a:cs typeface="Arial"/>
                  </a:rPr>
                  <a:t>, stride </a:t>
                </a:r>
                <a14:m>
                  <m:oMath xmlns:m="http://schemas.openxmlformats.org/officeDocument/2006/math">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𝑆</m:t>
                    </m:r>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oMath>
                </a14:m>
                <a:r>
                  <a:rPr kumimoji="0" lang="en-US" sz="3200" b="0" i="0" u="none" strike="noStrike" kern="0" cap="none" spc="-5" normalizeH="0" baseline="0" noProof="0" dirty="0">
                    <a:ln>
                      <a:noFill/>
                    </a:ln>
                    <a:solidFill>
                      <a:srgbClr val="000000"/>
                    </a:solidFill>
                    <a:effectLst/>
                    <a:uLnTx/>
                    <a:uFillTx/>
                    <a:latin typeface="Arial"/>
                    <a:ea typeface="+mn-ea"/>
                    <a:cs typeface="Arial"/>
                  </a:rPr>
                  <a:t>, no pad.</a:t>
                </a:r>
                <a:r>
                  <a:rPr kumimoji="0" lang="en-US" sz="3200" b="0" i="0" u="none" strike="noStrike" kern="0" cap="none" spc="-5" normalizeH="0" noProof="0" dirty="0">
                    <a:ln>
                      <a:noFill/>
                    </a:ln>
                    <a:solidFill>
                      <a:srgbClr val="000000"/>
                    </a:solidFill>
                    <a:effectLst/>
                    <a:uLnTx/>
                    <a:uFillTx/>
                    <a:latin typeface="Arial"/>
                    <a:ea typeface="+mn-ea"/>
                    <a:cs typeface="Arial"/>
                  </a:rPr>
                  <a:t> Then each filter generates a single output in the next layer</a:t>
                </a:r>
                <a:r>
                  <a:rPr kumimoji="0" lang="en-US" sz="3200" b="0" i="0" u="none" strike="noStrike" kern="0" cap="none" spc="0" normalizeH="0" baseline="0" noProof="0" dirty="0">
                    <a:ln>
                      <a:noFill/>
                    </a:ln>
                    <a:solidFill>
                      <a:srgbClr val="000000"/>
                    </a:solidFill>
                    <a:effectLst/>
                    <a:uLnTx/>
                    <a:uFillTx/>
                    <a:latin typeface="Arial"/>
                    <a:ea typeface="+mn-ea"/>
                    <a:cs typeface="Arial"/>
                  </a:rPr>
                  <a:t> (since </a:t>
                </a:r>
                <a14:m>
                  <m:oMath xmlns:m="http://schemas.openxmlformats.org/officeDocument/2006/math">
                    <m:sSub>
                      <m:sSubPr>
                        <m:ctrlP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2</m:t>
                        </m:r>
                      </m:sub>
                    </m:sSub>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Arial"/>
                      </a:rPr>
                      <m:t>=</m:t>
                    </m:r>
                    <m:f>
                      <m:f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num>
                      <m:den>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𝑆</m:t>
                        </m:r>
                      </m:den>
                    </m:f>
                    <m:d>
                      <m:d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dPr>
                      <m:e>
                        <m:sSub>
                          <m:sSubPr>
                            <m:ctrlP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𝑁</m:t>
                            </m:r>
                          </m:e>
                          <m: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𝐹</m:t>
                        </m:r>
                      </m:e>
                    </m:d>
                    <m:r>
                      <a:rPr kumimoji="0" lang="en-US" sz="3200" b="0" i="0" u="none" strike="noStrike" kern="0" cap="none" spc="0" normalizeH="0" baseline="0" noProof="0" dirty="0">
                        <a:ln>
                          <a:noFill/>
                        </a:ln>
                        <a:solidFill>
                          <a:srgbClr val="000000"/>
                        </a:solidFill>
                        <a:effectLst/>
                        <a:uLnTx/>
                        <a:uFillTx/>
                        <a:latin typeface="Cambria Math" panose="02040503050406030204" pitchFamily="18" charset="0"/>
                        <a:ea typeface="+mn-ea"/>
                        <a:cs typeface="+mn-cs"/>
                      </a:rPr>
                      <m:t>+</m:t>
                    </m:r>
                    <m:r>
                      <a:rPr kumimoji="0" lang="en-US" sz="3200" b="0" i="0"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mn-cs"/>
                      </a:rPr>
                      <m:t>1=1</m:t>
                    </m:r>
                  </m:oMath>
                </a14:m>
                <a:r>
                  <a:rPr kumimoji="0" lang="en-US" sz="3200" b="0" i="0" u="none" strike="noStrike" kern="0" cap="none" spc="0" normalizeH="0" baseline="0" noProof="0" dirty="0">
                    <a:ln>
                      <a:noFill/>
                    </a:ln>
                    <a:solidFill>
                      <a:srgbClr val="000000"/>
                    </a:solidFill>
                    <a:effectLst/>
                    <a:uLnTx/>
                    <a:uFillTx/>
                    <a:latin typeface="Arial"/>
                    <a:ea typeface="+mn-ea"/>
                    <a:cs typeface="Arial"/>
                  </a:rPr>
                  <a:t>). </a:t>
                </a:r>
                <a:r>
                  <a:rPr lang="en-US" dirty="0">
                    <a:solidFill>
                      <a:srgbClr val="000000"/>
                    </a:solidFill>
                    <a:cs typeface="Arial"/>
                  </a:rPr>
                  <a:t>Set the number of filters to be the number of neurons in the next layer</a:t>
                </a:r>
                <a:endParaRPr lang="en-US" sz="3500" dirty="0"/>
              </a:p>
              <a:p>
                <a:r>
                  <a:rPr lang="en-US" dirty="0">
                    <a:solidFill>
                      <a:srgbClr val="000000"/>
                    </a:solidFill>
                    <a:latin typeface="Arial"/>
                    <a:cs typeface="Arial"/>
                  </a:rPr>
                  <a:t>2) Lower left: Convert the input volume </a:t>
                </a:r>
                <a14:m>
                  <m:oMath xmlns:m="http://schemas.openxmlformats.org/officeDocument/2006/math">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𝑁</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m:t>
                    </m:r>
                    <m:sSub>
                      <m:sSubPr>
                        <m:ctrlP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ctrlPr>
                      </m:sSubPr>
                      <m:e>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𝐷</m:t>
                        </m:r>
                      </m:e>
                      <m:sub>
                        <m:r>
                          <a:rPr kumimoji="0" lang="en-US" sz="3200" b="0" i="1" u="none" strike="noStrike" kern="0" cap="none" spc="-5" normalizeH="0" baseline="0" noProof="0" smtClean="0">
                            <a:ln>
                              <a:noFill/>
                            </a:ln>
                            <a:solidFill>
                              <a:srgbClr val="000000"/>
                            </a:solidFill>
                            <a:effectLst/>
                            <a:uLnTx/>
                            <a:uFillTx/>
                            <a:latin typeface="Cambria Math" panose="02040503050406030204" pitchFamily="18" charset="0"/>
                            <a:ea typeface="+mn-ea"/>
                            <a:cs typeface="Arial"/>
                          </a:rPr>
                          <m:t>1</m:t>
                        </m:r>
                      </m:sub>
                    </m:sSub>
                  </m:oMath>
                </a14:m>
                <a:r>
                  <a:rPr lang="en-US" dirty="0">
                    <a:solidFill>
                      <a:srgbClr val="000000"/>
                    </a:solidFill>
                    <a:latin typeface="Arial"/>
                    <a:cs typeface="Arial"/>
                  </a:rPr>
                  <a:t> into </a:t>
                </a:r>
                <a14:m>
                  <m:oMath xmlns:m="http://schemas.openxmlformats.org/officeDocument/2006/math">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r>
                      <a:rPr lang="en-US" i="1" spc="-5">
                        <a:solidFill>
                          <a:srgbClr val="000000"/>
                        </a:solidFill>
                        <a:latin typeface="Cambria Math" panose="02040503050406030204" pitchFamily="18" charset="0"/>
                        <a:cs typeface="Arial"/>
                      </a:rPr>
                      <m:t>×</m:t>
                    </m:r>
                    <m:sSub>
                      <m:sSubPr>
                        <m:ctrlPr>
                          <a:rPr lang="en-US" i="1" spc="-5">
                            <a:solidFill>
                              <a:srgbClr val="000000"/>
                            </a:solidFill>
                            <a:latin typeface="Cambria Math" panose="02040503050406030204" pitchFamily="18" charset="0"/>
                            <a:cs typeface="Arial"/>
                          </a:rPr>
                        </m:ctrlPr>
                      </m:sSubPr>
                      <m:e>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b="0" i="1" spc="-5" smtClean="0">
                        <a:solidFill>
                          <a:srgbClr val="000000"/>
                        </a:solidFill>
                        <a:latin typeface="Cambria Math" panose="02040503050406030204" pitchFamily="18" charset="0"/>
                        <a:cs typeface="Arial"/>
                      </a:rPr>
                      <m:t>)</m:t>
                    </m:r>
                  </m:oMath>
                </a14:m>
                <a:r>
                  <a:rPr lang="en-US" dirty="0">
                    <a:solidFill>
                      <a:srgbClr val="000000"/>
                    </a:solidFill>
                    <a:cs typeface="Arial"/>
                  </a:rPr>
                  <a:t>. </a:t>
                </a:r>
                <a:r>
                  <a:rPr lang="en-US" spc="-5" dirty="0">
                    <a:solidFill>
                      <a:srgbClr val="000000"/>
                    </a:solidFill>
                    <a:cs typeface="Arial"/>
                  </a:rPr>
                  <a:t>set the filter volume</a:t>
                </a:r>
                <a14:m>
                  <m:oMath xmlns:m="http://schemas.openxmlformats.org/officeDocument/2006/math">
                    <m:r>
                      <a:rPr lang="en-US" i="1" spc="-5">
                        <a:solidFill>
                          <a:srgbClr val="000000"/>
                        </a:solidFill>
                        <a:latin typeface="Cambria Math" panose="02040503050406030204" pitchFamily="18" charset="0"/>
                        <a:cs typeface="Arial"/>
                      </a:rPr>
                      <m:t>1×1×</m:t>
                    </m:r>
                    <m:sSub>
                      <m:sSubPr>
                        <m:ctrlPr>
                          <a:rPr lang="en-US" i="1" spc="-5">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sSub>
                          <m:sSubPr>
                            <m:ctrlPr>
                              <a:rPr lang="en-US" b="0" i="1" spc="-5" smtClean="0">
                                <a:solidFill>
                                  <a:srgbClr val="000000"/>
                                </a:solidFill>
                                <a:latin typeface="Cambria Math" panose="02040503050406030204" pitchFamily="18" charset="0"/>
                                <a:cs typeface="Arial"/>
                              </a:rPr>
                            </m:ctrlPr>
                          </m:sSubPr>
                          <m:e>
                            <m:r>
                              <a:rPr lang="en-US" i="1" spc="-5">
                                <a:solidFill>
                                  <a:srgbClr val="000000"/>
                                </a:solidFill>
                                <a:latin typeface="Cambria Math" panose="02040503050406030204" pitchFamily="18" charset="0"/>
                                <a:cs typeface="Arial"/>
                              </a:rPr>
                              <m:t>𝑁</m:t>
                            </m:r>
                          </m:e>
                          <m:sub>
                            <m:r>
                              <a:rPr lang="en-US" b="0" i="1" spc="-5" smtClean="0">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r>
                          <a:rPr lang="en-US" i="1" spc="-5">
                            <a:solidFill>
                              <a:srgbClr val="000000"/>
                            </a:solidFill>
                            <a:latin typeface="Cambria Math" panose="02040503050406030204" pitchFamily="18" charset="0"/>
                            <a:cs typeface="Arial"/>
                          </a:rPr>
                          <m:t>𝐷</m:t>
                        </m:r>
                      </m:e>
                      <m:sub>
                        <m:r>
                          <a:rPr lang="en-US" i="1" spc="-5">
                            <a:solidFill>
                              <a:srgbClr val="000000"/>
                            </a:solidFill>
                            <a:latin typeface="Cambria Math" panose="02040503050406030204" pitchFamily="18" charset="0"/>
                            <a:cs typeface="Arial"/>
                          </a:rPr>
                          <m:t>1</m:t>
                        </m:r>
                      </m:sub>
                    </m:sSub>
                    <m:r>
                      <a:rPr lang="en-US" i="1" spc="-5">
                        <a:solidFill>
                          <a:srgbClr val="000000"/>
                        </a:solidFill>
                        <a:latin typeface="Cambria Math" panose="02040503050406030204" pitchFamily="18" charset="0"/>
                        <a:cs typeface="Arial"/>
                      </a:rPr>
                      <m:t>)</m:t>
                    </m:r>
                  </m:oMath>
                </a14:m>
                <a:r>
                  <a:rPr lang="en-US" spc="-5" dirty="0">
                    <a:solidFill>
                      <a:srgbClr val="000000"/>
                    </a:solidFill>
                    <a:cs typeface="Arial"/>
                  </a:rPr>
                  <a:t>, i.e., </a:t>
                </a:r>
                <a14:m>
                  <m:oMath xmlns:m="http://schemas.openxmlformats.org/officeDocument/2006/math">
                    <m:r>
                      <a:rPr lang="en-US" b="0" i="1" spc="-5" smtClean="0">
                        <a:solidFill>
                          <a:srgbClr val="000000"/>
                        </a:solidFill>
                        <a:latin typeface="Cambria Math" panose="02040503050406030204" pitchFamily="18" charset="0"/>
                        <a:cs typeface="Arial"/>
                      </a:rPr>
                      <m:t>𝐹</m:t>
                    </m:r>
                    <m:r>
                      <a:rPr lang="en-US" i="1" spc="-5">
                        <a:solidFill>
                          <a:srgbClr val="000000"/>
                        </a:solidFill>
                        <a:latin typeface="Cambria Math" panose="02040503050406030204" pitchFamily="18" charset="0"/>
                        <a:cs typeface="Arial"/>
                      </a:rPr>
                      <m:t>=</m:t>
                    </m:r>
                    <m:r>
                      <a:rPr lang="en-US" b="0" i="1" spc="-5" smtClean="0">
                        <a:solidFill>
                          <a:srgbClr val="000000"/>
                        </a:solidFill>
                        <a:latin typeface="Cambria Math" panose="02040503050406030204" pitchFamily="18" charset="0"/>
                        <a:cs typeface="Arial"/>
                      </a:rPr>
                      <m:t>1</m:t>
                    </m:r>
                  </m:oMath>
                </a14:m>
                <a:r>
                  <a:rPr lang="en-US" spc="-5" dirty="0">
                    <a:solidFill>
                      <a:srgbClr val="000000"/>
                    </a:solidFill>
                    <a:cs typeface="Arial"/>
                  </a:rPr>
                  <a:t>, stride </a:t>
                </a:r>
                <a14:m>
                  <m:oMath xmlns:m="http://schemas.openxmlformats.org/officeDocument/2006/math">
                    <m:r>
                      <a:rPr lang="en-US" i="1" spc="-5">
                        <a:solidFill>
                          <a:srgbClr val="000000"/>
                        </a:solidFill>
                        <a:latin typeface="Cambria Math" panose="02040503050406030204" pitchFamily="18" charset="0"/>
                        <a:cs typeface="Arial"/>
                      </a:rPr>
                      <m:t>𝑆</m:t>
                    </m:r>
                    <m:r>
                      <a:rPr lang="en-US" i="1" spc="-5">
                        <a:solidFill>
                          <a:srgbClr val="000000"/>
                        </a:solidFill>
                        <a:latin typeface="Cambria Math" panose="02040503050406030204" pitchFamily="18" charset="0"/>
                        <a:cs typeface="Arial"/>
                      </a:rPr>
                      <m:t>=1</m:t>
                    </m:r>
                  </m:oMath>
                </a14:m>
                <a:r>
                  <a:rPr lang="en-US" spc="-5" dirty="0">
                    <a:solidFill>
                      <a:srgbClr val="000000"/>
                    </a:solidFill>
                    <a:cs typeface="Arial"/>
                  </a:rPr>
                  <a:t>, no pad.</a:t>
                </a:r>
                <a:r>
                  <a:rPr lang="en-US" dirty="0">
                    <a:solidFill>
                      <a:srgbClr val="000000"/>
                    </a:solidFill>
                    <a:cs typeface="Arial"/>
                  </a:rPr>
                  <a:t> </a:t>
                </a:r>
                <a:r>
                  <a:rPr lang="en-US" spc="-5" dirty="0">
                    <a:solidFill>
                      <a:srgbClr val="000000"/>
                    </a:solidFill>
                    <a:cs typeface="Arial"/>
                  </a:rPr>
                  <a:t>Then each filter generates a single output in the next layer</a:t>
                </a:r>
                <a:r>
                  <a:rPr lang="en-US" dirty="0">
                    <a:solidFill>
                      <a:srgbClr val="000000"/>
                    </a:solidFill>
                    <a:cs typeface="Arial"/>
                  </a:rPr>
                  <a:t> (since </a:t>
                </a:r>
                <a14:m>
                  <m:oMath xmlns:m="http://schemas.openxmlformats.org/officeDocument/2006/math">
                    <m:sSub>
                      <m:sSubPr>
                        <m:ctrlPr>
                          <a:rPr lang="en-US" i="1" dirty="0">
                            <a:solidFill>
                              <a:srgbClr val="000000"/>
                            </a:solidFill>
                            <a:latin typeface="Cambria Math" panose="02040503050406030204" pitchFamily="18" charset="0"/>
                            <a:cs typeface="Arial"/>
                          </a:rPr>
                        </m:ctrlPr>
                      </m:sSubPr>
                      <m:e>
                        <m:r>
                          <a:rPr lang="en-US" i="1" dirty="0">
                            <a:solidFill>
                              <a:srgbClr val="000000"/>
                            </a:solidFill>
                            <a:latin typeface="Cambria Math" panose="02040503050406030204" pitchFamily="18" charset="0"/>
                            <a:cs typeface="Arial"/>
                          </a:rPr>
                          <m:t>𝑁</m:t>
                        </m:r>
                      </m:e>
                      <m:sub>
                        <m:r>
                          <a:rPr lang="en-US" i="1" dirty="0">
                            <a:solidFill>
                              <a:srgbClr val="000000"/>
                            </a:solidFill>
                            <a:latin typeface="Cambria Math" panose="02040503050406030204" pitchFamily="18" charset="0"/>
                            <a:cs typeface="Arial"/>
                          </a:rPr>
                          <m:t>2</m:t>
                        </m:r>
                      </m:sub>
                    </m:sSub>
                    <m:r>
                      <a:rPr lang="en-US" dirty="0">
                        <a:solidFill>
                          <a:srgbClr val="000000"/>
                        </a:solidFill>
                        <a:latin typeface="Cambria Math" panose="02040503050406030204" pitchFamily="18" charset="0"/>
                        <a:cs typeface="Arial"/>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𝑆</m:t>
                        </m:r>
                      </m:den>
                    </m:f>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1</m:t>
                        </m:r>
                      </m:e>
                    </m:d>
                    <m:r>
                      <a:rPr lang="en-US" dirty="0">
                        <a:solidFill>
                          <a:srgbClr val="000000"/>
                        </a:solidFill>
                        <a:latin typeface="Cambria Math" panose="02040503050406030204" pitchFamily="18" charset="0"/>
                      </a:rPr>
                      <m:t>+1=1</m:t>
                    </m:r>
                  </m:oMath>
                </a14:m>
                <a:r>
                  <a:rPr lang="en-US" dirty="0">
                    <a:solidFill>
                      <a:srgbClr val="000000"/>
                    </a:solidFill>
                    <a:cs typeface="Arial"/>
                  </a:rPr>
                  <a:t>). Set the number of filters to be the number of neurons in the next layer</a:t>
                </a:r>
                <a:endParaRPr lang="en-US" sz="3500" dirty="0"/>
              </a:p>
            </p:txBody>
          </p:sp>
        </mc:Choice>
        <mc:Fallback xmlns="">
          <p:sp>
            <p:nvSpPr>
              <p:cNvPr id="3" name="Content Placeholder 2">
                <a:extLst>
                  <a:ext uri="{FF2B5EF4-FFF2-40B4-BE49-F238E27FC236}">
                    <a16:creationId xmlns:a16="http://schemas.microsoft.com/office/drawing/2014/main" id="{87BACF0D-9CBA-477E-8A0D-C74245892BE0}"/>
                  </a:ext>
                </a:extLst>
              </p:cNvPr>
              <p:cNvSpPr>
                <a:spLocks noGrp="1" noRot="1" noChangeAspect="1" noMove="1" noResize="1" noEditPoints="1" noAdjustHandles="1" noChangeArrowheads="1" noChangeShapeType="1" noTextEdit="1"/>
              </p:cNvSpPr>
              <p:nvPr>
                <p:ph idx="1"/>
              </p:nvPr>
            </p:nvSpPr>
            <p:spPr>
              <a:xfrm>
                <a:off x="0" y="1295400"/>
                <a:ext cx="2937942" cy="5105400"/>
              </a:xfrm>
              <a:blipFill>
                <a:blip r:embed="rId2"/>
                <a:stretch>
                  <a:fillRect l="-622" t="-1195" r="-18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CD26706-C2BB-486E-8537-84669B2A3ACF}"/>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6" name="Picture 5">
            <a:extLst>
              <a:ext uri="{FF2B5EF4-FFF2-40B4-BE49-F238E27FC236}">
                <a16:creationId xmlns:a16="http://schemas.microsoft.com/office/drawing/2014/main" id="{DED755DA-A977-4948-9E27-E0EA4D989589}"/>
              </a:ext>
            </a:extLst>
          </p:cNvPr>
          <p:cNvPicPr>
            <a:picLocks noChangeAspect="1"/>
          </p:cNvPicPr>
          <p:nvPr/>
        </p:nvPicPr>
        <p:blipFill>
          <a:blip r:embed="rId3"/>
          <a:stretch>
            <a:fillRect/>
          </a:stretch>
        </p:blipFill>
        <p:spPr>
          <a:xfrm>
            <a:off x="2937942" y="709449"/>
            <a:ext cx="6120680" cy="3467772"/>
          </a:xfrm>
          <a:prstGeom prst="rect">
            <a:avLst/>
          </a:prstGeom>
        </p:spPr>
      </p:pic>
      <p:pic>
        <p:nvPicPr>
          <p:cNvPr id="8" name="Picture 7">
            <a:extLst>
              <a:ext uri="{FF2B5EF4-FFF2-40B4-BE49-F238E27FC236}">
                <a16:creationId xmlns:a16="http://schemas.microsoft.com/office/drawing/2014/main" id="{74594306-1160-4F5E-8E10-01CA88B6C77B}"/>
              </a:ext>
            </a:extLst>
          </p:cNvPr>
          <p:cNvPicPr>
            <a:picLocks noChangeAspect="1"/>
          </p:cNvPicPr>
          <p:nvPr/>
        </p:nvPicPr>
        <p:blipFill>
          <a:blip r:embed="rId4"/>
          <a:stretch>
            <a:fillRect/>
          </a:stretch>
        </p:blipFill>
        <p:spPr>
          <a:xfrm>
            <a:off x="2921309" y="4375191"/>
            <a:ext cx="5993204" cy="2200963"/>
          </a:xfrm>
          <a:prstGeom prst="rect">
            <a:avLst/>
          </a:prstGeom>
        </p:spPr>
      </p:pic>
      <p:sp>
        <p:nvSpPr>
          <p:cNvPr id="11" name="TextBox 10">
            <a:extLst>
              <a:ext uri="{FF2B5EF4-FFF2-40B4-BE49-F238E27FC236}">
                <a16:creationId xmlns:a16="http://schemas.microsoft.com/office/drawing/2014/main" id="{1801D47E-BA3C-4003-8103-05530CE16C58}"/>
              </a:ext>
            </a:extLst>
          </p:cNvPr>
          <p:cNvSpPr txBox="1"/>
          <p:nvPr/>
        </p:nvSpPr>
        <p:spPr>
          <a:xfrm>
            <a:off x="2866773" y="6599988"/>
            <a:ext cx="3410453" cy="253916"/>
          </a:xfrm>
          <a:prstGeom prst="rect">
            <a:avLst/>
          </a:prstGeom>
          <a:noFill/>
        </p:spPr>
        <p:txBody>
          <a:bodyPr wrap="square">
            <a:spAutoFit/>
          </a:bodyPr>
          <a:lstStyle/>
          <a:p>
            <a:r>
              <a:rPr lang="en-SE" sz="1050" dirty="0"/>
              <a:t>https://sebastianraschka.com/faq/docs/fc-to-conv.html</a:t>
            </a:r>
          </a:p>
        </p:txBody>
      </p:sp>
      <p:cxnSp>
        <p:nvCxnSpPr>
          <p:cNvPr id="12" name="Straight Connector 11">
            <a:extLst>
              <a:ext uri="{FF2B5EF4-FFF2-40B4-BE49-F238E27FC236}">
                <a16:creationId xmlns:a16="http://schemas.microsoft.com/office/drawing/2014/main" id="{5BE077F3-8ECC-4C92-903C-97F11D302901}"/>
              </a:ext>
            </a:extLst>
          </p:cNvPr>
          <p:cNvCxnSpPr/>
          <p:nvPr/>
        </p:nvCxnSpPr>
        <p:spPr bwMode="auto">
          <a:xfrm>
            <a:off x="2937942" y="4293096"/>
            <a:ext cx="6106363" cy="0"/>
          </a:xfrm>
          <a:prstGeom prst="line">
            <a:avLst/>
          </a:prstGeom>
          <a:no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33317633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0_Intro.pptx" id="{7A818FB8-66AD-43B8-A07D-15BA811C4F68}" vid="{02C01383-1466-4376-AAA8-73F2DE31A6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_Slide Template</Template>
  <TotalTime>5086</TotalTime>
  <Words>2815</Words>
  <Application>Microsoft Office PowerPoint</Application>
  <PresentationFormat>On-screen Show (4:3)</PresentationFormat>
  <Paragraphs>327</Paragraphs>
  <Slides>51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Cambria Math</vt:lpstr>
      <vt:lpstr>Century Schoolbook</vt:lpstr>
      <vt:lpstr>Roboto</vt:lpstr>
      <vt:lpstr>Default Design</vt:lpstr>
      <vt:lpstr>L4.2 Object Detection and Segmentation</vt:lpstr>
      <vt:lpstr>Computer Vision Tasks</vt:lpstr>
      <vt:lpstr>Outline</vt:lpstr>
      <vt:lpstr>Object Detection: Task Definition</vt:lpstr>
      <vt:lpstr>Single-Object Detection</vt:lpstr>
      <vt:lpstr>Multi-Object Detection</vt:lpstr>
      <vt:lpstr>Detecting Multiple Objects: Sliding Window</vt:lpstr>
      <vt:lpstr>Sliding Window Computational Complexity</vt:lpstr>
      <vt:lpstr>Tuning a FC layer into an equivalent CONV layer</vt:lpstr>
      <vt:lpstr>FC-to-CONV Conversion Applied</vt:lpstr>
      <vt:lpstr>Convolution Implementation of Sliding Windows</vt:lpstr>
      <vt:lpstr>Region Proposals</vt:lpstr>
      <vt:lpstr>R-CNN: Training Time</vt:lpstr>
      <vt:lpstr>R-CNN Training Example</vt:lpstr>
      <vt:lpstr>R-CNN: Test Time</vt:lpstr>
      <vt:lpstr>Detection Criteria (Intersection Over Union, IOU)</vt:lpstr>
      <vt:lpstr>Non-Max Suppression (NMS)</vt:lpstr>
      <vt:lpstr>Evaluating Object Detectors: Mean Average Precision (mAP)</vt:lpstr>
      <vt:lpstr>PowerPoint Presentation</vt:lpstr>
      <vt:lpstr>Perfect Detection</vt:lpstr>
      <vt:lpstr>mAP</vt:lpstr>
      <vt:lpstr>Fast R-CNN</vt:lpstr>
      <vt:lpstr>Fast R-CNN Training Example</vt:lpstr>
      <vt:lpstr>Example Backbone and Per-Region Networks</vt:lpstr>
      <vt:lpstr>Fast R-CNN Performance</vt:lpstr>
      <vt:lpstr>Faster R-CNN</vt:lpstr>
      <vt:lpstr>Region Proposal Network</vt:lpstr>
      <vt:lpstr>Region Proposal Network</vt:lpstr>
      <vt:lpstr>Region Proposal Network</vt:lpstr>
      <vt:lpstr>PowerPoint Presentation</vt:lpstr>
      <vt:lpstr>Faster R-CNN: Loss Function</vt:lpstr>
      <vt:lpstr>Faster R-CNN: Performance</vt:lpstr>
      <vt:lpstr>Single-Stage Object Detection</vt:lpstr>
      <vt:lpstr>Summary of Object Detectors</vt:lpstr>
      <vt:lpstr>Performance Comparisons (2017)</vt:lpstr>
      <vt:lpstr>Outline</vt:lpstr>
      <vt:lpstr>Semantic Segmentation: Task Definition</vt:lpstr>
      <vt:lpstr>An Early Approach: Sliding Windows</vt:lpstr>
      <vt:lpstr>Fully Convolutional Network</vt:lpstr>
      <vt:lpstr>Fully Convolutional Network</vt:lpstr>
      <vt:lpstr>Unpooling for Upsampling </vt:lpstr>
      <vt:lpstr>Bilinear/Bicubic Interpolation for Upsampling</vt:lpstr>
      <vt:lpstr>Max Unpooling</vt:lpstr>
      <vt:lpstr>Recall: Regular Convolution</vt:lpstr>
      <vt:lpstr>Learnable Upsampling: Transposed Convolution</vt:lpstr>
      <vt:lpstr>Transposed Convolution Example</vt:lpstr>
      <vt:lpstr>Types of Segmentation Tasks</vt:lpstr>
      <vt:lpstr>Mask R-CNN for Instance Segmentation</vt:lpstr>
      <vt:lpstr>Mask R-CNN for Instance Segmentation</vt:lpstr>
      <vt:lpstr>Mask R-CNN for Keypoint Estimation</vt:lpstr>
      <vt:lpstr>Summary of Per-Region Heads for Different Tasks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 Introduction</dc:title>
  <dc:creator>Zonghua Gu</dc:creator>
  <cp:lastModifiedBy>Zonghua Gu</cp:lastModifiedBy>
  <cp:revision>373</cp:revision>
  <dcterms:created xsi:type="dcterms:W3CDTF">2020-03-21T16:53:45Z</dcterms:created>
  <dcterms:modified xsi:type="dcterms:W3CDTF">2021-06-02T18:05:18Z</dcterms:modified>
</cp:coreProperties>
</file>